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78" r:id="rId4"/>
    <p:sldId id="277" r:id="rId5"/>
    <p:sldId id="279" r:id="rId6"/>
    <p:sldId id="266" r:id="rId7"/>
    <p:sldId id="268" r:id="rId8"/>
    <p:sldId id="272" r:id="rId9"/>
    <p:sldId id="274" r:id="rId10"/>
    <p:sldId id="275" r:id="rId11"/>
    <p:sldId id="258" r:id="rId12"/>
    <p:sldId id="260" r:id="rId13"/>
    <p:sldId id="261" r:id="rId14"/>
    <p:sldId id="259" r:id="rId15"/>
    <p:sldId id="262" r:id="rId16"/>
    <p:sldId id="281" r:id="rId17"/>
    <p:sldId id="263" r:id="rId18"/>
    <p:sldId id="280" r:id="rId19"/>
    <p:sldId id="284" r:id="rId20"/>
    <p:sldId id="282" r:id="rId21"/>
    <p:sldId id="285" r:id="rId22"/>
    <p:sldId id="283" r:id="rId23"/>
    <p:sldId id="286" r:id="rId24"/>
  </p:sldIdLst>
  <p:sldSz cx="9144000" cy="6858000" type="screen4x3"/>
  <p:notesSz cx="7099300" cy="10234613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85" autoAdjust="0"/>
    <p:restoredTop sz="81170" autoAdjust="0"/>
  </p:normalViewPr>
  <p:slideViewPr>
    <p:cSldViewPr snapToGrid="0">
      <p:cViewPr varScale="1">
        <p:scale>
          <a:sx n="93" d="100"/>
          <a:sy n="93" d="100"/>
        </p:scale>
        <p:origin x="219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 txBox="1">
            <a:spLocks noGrp="1"/>
          </p:cNvSpPr>
          <p:nvPr>
            <p:ph type="hdr" sz="quarter"/>
          </p:nvPr>
        </p:nvSpPr>
        <p:spPr>
          <a:xfrm>
            <a:off x="1" y="0"/>
            <a:ext cx="3080890" cy="511395"/>
          </a:xfrm>
          <a:prstGeom prst="rect">
            <a:avLst/>
          </a:prstGeom>
          <a:noFill/>
          <a:ln>
            <a:noFill/>
          </a:ln>
        </p:spPr>
        <p:txBody>
          <a:bodyPr vert="horz" wrap="square" lIns="85468" tIns="42734" rIns="85468" bIns="42734" anchorCtr="0" compatLnSpc="0">
            <a:noAutofit/>
          </a:bodyPr>
          <a:lstStyle/>
          <a:p>
            <a:pPr hangingPunct="0">
              <a:defRPr sz="1400"/>
            </a:pPr>
            <a:endParaRPr lang="hu-HU" sz="1300">
              <a:solidFill>
                <a:srgbClr val="FFFFFF"/>
              </a:solidFill>
              <a:latin typeface="Arial" pitchFamily="18"/>
              <a:ea typeface="Arial Unicode MS" pitchFamily="2"/>
              <a:cs typeface="Mangal" pitchFamily="2"/>
            </a:endParaRPr>
          </a:p>
        </p:txBody>
      </p:sp>
      <p:sp>
        <p:nvSpPr>
          <p:cNvPr id="3" name="Dátum helye 2"/>
          <p:cNvSpPr txBox="1">
            <a:spLocks noGrp="1"/>
          </p:cNvSpPr>
          <p:nvPr>
            <p:ph type="dt" sz="quarter" idx="1"/>
          </p:nvPr>
        </p:nvSpPr>
        <p:spPr>
          <a:xfrm>
            <a:off x="4018377" y="0"/>
            <a:ext cx="3080890" cy="511395"/>
          </a:xfrm>
          <a:prstGeom prst="rect">
            <a:avLst/>
          </a:prstGeom>
          <a:noFill/>
          <a:ln>
            <a:noFill/>
          </a:ln>
        </p:spPr>
        <p:txBody>
          <a:bodyPr vert="horz" wrap="square" lIns="85468" tIns="42734" rIns="85468" bIns="42734" anchorCtr="0" compatLnSpc="0">
            <a:noAutofit/>
          </a:bodyPr>
          <a:lstStyle/>
          <a:p>
            <a:pPr algn="r" hangingPunct="0">
              <a:defRPr sz="1400"/>
            </a:pPr>
            <a:endParaRPr lang="hu-HU" sz="1300">
              <a:solidFill>
                <a:srgbClr val="FFFFFF"/>
              </a:solidFill>
              <a:latin typeface="Arial" pitchFamily="18"/>
              <a:ea typeface="Arial Unicode MS" pitchFamily="2"/>
              <a:cs typeface="Mangal" pitchFamily="2"/>
            </a:endParaRPr>
          </a:p>
        </p:txBody>
      </p:sp>
      <p:sp>
        <p:nvSpPr>
          <p:cNvPr id="4" name="Élőláb helye 3"/>
          <p:cNvSpPr txBox="1">
            <a:spLocks noGrp="1"/>
          </p:cNvSpPr>
          <p:nvPr>
            <p:ph type="ftr" sz="quarter" idx="2"/>
          </p:nvPr>
        </p:nvSpPr>
        <p:spPr>
          <a:xfrm>
            <a:off x="1" y="9723052"/>
            <a:ext cx="3080890" cy="511395"/>
          </a:xfrm>
          <a:prstGeom prst="rect">
            <a:avLst/>
          </a:prstGeom>
          <a:noFill/>
          <a:ln>
            <a:noFill/>
          </a:ln>
        </p:spPr>
        <p:txBody>
          <a:bodyPr vert="horz" wrap="square" lIns="85468" tIns="42734" rIns="85468" bIns="42734" anchor="b" anchorCtr="0" compatLnSpc="0">
            <a:noAutofit/>
          </a:bodyPr>
          <a:lstStyle/>
          <a:p>
            <a:pPr hangingPunct="0">
              <a:defRPr sz="1400"/>
            </a:pPr>
            <a:endParaRPr lang="hu-HU" sz="1300">
              <a:solidFill>
                <a:srgbClr val="FFFFFF"/>
              </a:solidFill>
              <a:latin typeface="Arial" pitchFamily="18"/>
              <a:ea typeface="Arial Unicode MS" pitchFamily="2"/>
              <a:cs typeface="Mangal" pitchFamily="2"/>
            </a:endParaRPr>
          </a:p>
        </p:txBody>
      </p:sp>
      <p:sp>
        <p:nvSpPr>
          <p:cNvPr id="5" name="Dia számának helye 4"/>
          <p:cNvSpPr txBox="1">
            <a:spLocks noGrp="1"/>
          </p:cNvSpPr>
          <p:nvPr>
            <p:ph type="sldNum" sz="quarter" idx="3"/>
          </p:nvPr>
        </p:nvSpPr>
        <p:spPr>
          <a:xfrm>
            <a:off x="4018377" y="9723052"/>
            <a:ext cx="3080890" cy="511395"/>
          </a:xfrm>
          <a:prstGeom prst="rect">
            <a:avLst/>
          </a:prstGeom>
          <a:noFill/>
          <a:ln>
            <a:noFill/>
          </a:ln>
        </p:spPr>
        <p:txBody>
          <a:bodyPr vert="horz" wrap="square" lIns="85468" tIns="42734" rIns="85468" bIns="42734" anchor="b" anchorCtr="0" compatLnSpc="0">
            <a:noAutofit/>
          </a:bodyPr>
          <a:lstStyle/>
          <a:p>
            <a:pPr algn="r" hangingPunct="0">
              <a:defRPr sz="1400"/>
            </a:pPr>
            <a:fld id="{E74DF23B-8607-45A1-AB84-5A92F34DFA35}" type="slidenum">
              <a:t>‹#›</a:t>
            </a:fld>
            <a:endParaRPr lang="hu-HU" sz="1300">
              <a:solidFill>
                <a:srgbClr val="FFFFFF"/>
              </a:solidFill>
              <a:latin typeface="Arial" pitchFamily="18"/>
              <a:ea typeface="Arial Unicode MS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818944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  <a:noFill/>
          <a:ln>
            <a:noFill/>
          </a:ln>
        </p:spPr>
        <p:txBody>
          <a:bodyPr wrap="square" lIns="99048" tIns="49524" rIns="99048" bIns="49524" anchor="t" anchorCtr="0">
            <a:noAutofit/>
          </a:bodyPr>
          <a:lstStyle>
            <a:lvl1pPr lvl="0" rtl="0" hangingPunct="0">
              <a:buNone/>
              <a:tabLst/>
              <a:defRPr lang="hu-HU" sz="26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hu-HU"/>
          </a:p>
        </p:txBody>
      </p:sp>
      <p:sp>
        <p:nvSpPr>
          <p:cNvPr id="3" name="Date Placeholder 2"/>
          <p:cNvSpPr txBox="1">
            <a:spLocks noGrp="1"/>
          </p:cNvSpPr>
          <p:nvPr>
            <p:ph type="dt" idx="1"/>
          </p:nvPr>
        </p:nvSpPr>
        <p:spPr>
          <a:xfrm>
            <a:off x="4021445" y="0"/>
            <a:ext cx="3076363" cy="511731"/>
          </a:xfrm>
          <a:prstGeom prst="rect">
            <a:avLst/>
          </a:prstGeom>
          <a:noFill/>
          <a:ln>
            <a:noFill/>
          </a:ln>
        </p:spPr>
        <p:txBody>
          <a:bodyPr wrap="square" lIns="99048" tIns="49524" rIns="99048" bIns="49524" anchor="t" anchorCtr="0">
            <a:noAutofit/>
          </a:bodyPr>
          <a:lstStyle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u-HU" sz="1300" b="0" i="0" u="none" strike="noStrike" kern="1200" spc="0" baseline="0">
                <a:solidFill>
                  <a:srgbClr val="000000"/>
                </a:solidFill>
                <a:latin typeface="Calibri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5209E076-1156-4632-AF86-D9F8FFF6E50A}" type="datetime1">
              <a:rPr lang="hu-HU"/>
              <a:pPr lvl="0"/>
              <a:t>2022. 03. 30.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5" name="Notes Placeholder 4"/>
          <p:cNvSpPr txBox="1">
            <a:spLocks noGrp="1"/>
          </p:cNvSpPr>
          <p:nvPr>
            <p:ph type="body" sz="quarter" idx="3"/>
          </p:nvPr>
        </p:nvSpPr>
        <p:spPr>
          <a:xfrm>
            <a:off x="709929" y="4861441"/>
            <a:ext cx="5679439" cy="4605576"/>
          </a:xfrm>
          <a:prstGeom prst="rect">
            <a:avLst/>
          </a:prstGeom>
          <a:noFill/>
          <a:ln>
            <a:noFill/>
          </a:ln>
        </p:spPr>
        <p:txBody>
          <a:bodyPr wrap="square" lIns="99048" tIns="49524" rIns="99048" bIns="49524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9721270"/>
            <a:ext cx="3076363" cy="511731"/>
          </a:xfrm>
          <a:prstGeom prst="rect">
            <a:avLst/>
          </a:prstGeom>
          <a:noFill/>
          <a:ln>
            <a:noFill/>
          </a:ln>
        </p:spPr>
        <p:txBody>
          <a:bodyPr wrap="square" lIns="99048" tIns="49524" rIns="99048" bIns="49524" anchor="b" anchorCtr="0">
            <a:noAutofit/>
          </a:bodyPr>
          <a:lstStyle>
            <a:lvl1pPr lvl="0" rtl="0" hangingPunct="0">
              <a:buNone/>
              <a:tabLst/>
              <a:defRPr lang="hu-HU" sz="26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hu-HU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021445" y="9721270"/>
            <a:ext cx="3076363" cy="511731"/>
          </a:xfrm>
          <a:prstGeom prst="rect">
            <a:avLst/>
          </a:prstGeom>
          <a:noFill/>
          <a:ln>
            <a:noFill/>
          </a:ln>
        </p:spPr>
        <p:txBody>
          <a:bodyPr wrap="square" lIns="99048" tIns="49524" rIns="99048" bIns="49524" anchor="b" anchorCtr="0">
            <a:noAutofit/>
          </a:bodyPr>
          <a:lstStyle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u-HU" sz="1300" b="0" i="0" u="none" strike="noStrike" kern="1200" spc="0" baseline="0">
                <a:solidFill>
                  <a:srgbClr val="000000"/>
                </a:solidFill>
                <a:latin typeface="Calibri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1D6A710C-51A6-4550-A529-1C01CC40603F}" type="slidenum"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67781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rtl="0" hangingPunct="1">
      <a:lnSpc>
        <a:spcPct val="100000"/>
      </a:lnSpc>
      <a:spcBef>
        <a:spcPts val="400"/>
      </a:spcBef>
      <a:spcAft>
        <a:spcPts val="0"/>
      </a:spcAft>
      <a:buNone/>
      <a:tabLst/>
      <a:defRPr lang="en-US" sz="1200" b="0" i="0" u="none" strike="noStrike" kern="1200" spc="0" baseline="0">
        <a:ln>
          <a:noFill/>
        </a:ln>
        <a:solidFill>
          <a:srgbClr val="000000"/>
        </a:solidFill>
        <a:latin typeface="Calibri" pitchFamily="18"/>
        <a:ea typeface="Arial Unicode MS" pitchFamily="2"/>
        <a:cs typeface="Mangal" pitchFamily="2"/>
      </a:defRPr>
    </a:lvl1pPr>
    <a:lvl2pPr marL="457200" marR="0" lvl="1" indent="0" algn="l" rtl="0" hangingPunct="1">
      <a:lnSpc>
        <a:spcPct val="100000"/>
      </a:lnSpc>
      <a:spcBef>
        <a:spcPts val="400"/>
      </a:spcBef>
      <a:spcAft>
        <a:spcPts val="0"/>
      </a:spcAft>
      <a:buNone/>
      <a:tabLst/>
      <a:defRPr lang="en-US" sz="1200" b="0" i="0" u="none" strike="noStrike" kern="1200" spc="0" baseline="0">
        <a:ln>
          <a:noFill/>
        </a:ln>
        <a:solidFill>
          <a:srgbClr val="000000"/>
        </a:solidFill>
        <a:latin typeface="Calibri" pitchFamily="18"/>
        <a:ea typeface="Arial Unicode MS" pitchFamily="2"/>
        <a:cs typeface="Mangal" pitchFamily="2"/>
      </a:defRPr>
    </a:lvl2pPr>
    <a:lvl3pPr marL="914400" marR="0" lvl="2" indent="0" algn="l" rtl="0" hangingPunct="1">
      <a:lnSpc>
        <a:spcPct val="100000"/>
      </a:lnSpc>
      <a:spcBef>
        <a:spcPts val="400"/>
      </a:spcBef>
      <a:spcAft>
        <a:spcPts val="0"/>
      </a:spcAft>
      <a:buNone/>
      <a:tabLst/>
      <a:defRPr lang="en-US" sz="1200" b="0" i="0" u="none" strike="noStrike" kern="1200" spc="0" baseline="0">
        <a:ln>
          <a:noFill/>
        </a:ln>
        <a:solidFill>
          <a:srgbClr val="000000"/>
        </a:solidFill>
        <a:latin typeface="Calibri" pitchFamily="18"/>
        <a:ea typeface="Arial Unicode MS" pitchFamily="2"/>
        <a:cs typeface="Mangal" pitchFamily="2"/>
      </a:defRPr>
    </a:lvl3pPr>
    <a:lvl4pPr marL="1371599" marR="0" lvl="3" indent="0" algn="l" rtl="0" hangingPunct="1">
      <a:lnSpc>
        <a:spcPct val="100000"/>
      </a:lnSpc>
      <a:spcBef>
        <a:spcPts val="400"/>
      </a:spcBef>
      <a:spcAft>
        <a:spcPts val="0"/>
      </a:spcAft>
      <a:buNone/>
      <a:tabLst/>
      <a:defRPr lang="en-US" sz="1200" b="0" i="0" u="none" strike="noStrike" kern="1200" spc="0" baseline="0">
        <a:ln>
          <a:noFill/>
        </a:ln>
        <a:solidFill>
          <a:srgbClr val="000000"/>
        </a:solidFill>
        <a:latin typeface="Calibri" pitchFamily="18"/>
        <a:ea typeface="Arial Unicode MS" pitchFamily="2"/>
        <a:cs typeface="Mangal" pitchFamily="2"/>
      </a:defRPr>
    </a:lvl4pPr>
    <a:lvl5pPr marL="1828800" marR="0" lvl="4" indent="0" algn="l" rtl="0" hangingPunct="1">
      <a:lnSpc>
        <a:spcPct val="100000"/>
      </a:lnSpc>
      <a:spcBef>
        <a:spcPts val="400"/>
      </a:spcBef>
      <a:spcAft>
        <a:spcPts val="0"/>
      </a:spcAft>
      <a:buNone/>
      <a:tabLst/>
      <a:defRPr lang="en-US" sz="1200" b="0" i="0" u="none" strike="noStrike" kern="1200" spc="0" baseline="0">
        <a:ln>
          <a:noFill/>
        </a:ln>
        <a:solidFill>
          <a:srgbClr val="000000"/>
        </a:solidFill>
        <a:latin typeface="Calibri" pitchFamily="18"/>
        <a:ea typeface="Arial Unicode MS" pitchFamily="2"/>
        <a:cs typeface="Mangal" pitchFamily="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2"/>
          <p:cNvSpPr txBox="1">
            <a:spLocks noGrp="1"/>
          </p:cNvSpPr>
          <p:nvPr>
            <p:ph type="dt" idx="1"/>
          </p:nvPr>
        </p:nvSpPr>
        <p:spPr>
          <a:ln/>
        </p:spPr>
        <p:txBody>
          <a:bodyPr wrap="square" lIns="99048" tIns="49524" rIns="99048" bIns="49524" anchor="t" anchorCtr="0">
            <a:noAutofit/>
          </a:bodyPr>
          <a:lstStyle/>
          <a:p>
            <a:pPr lvl="0"/>
            <a:fld id="{5209E076-1156-4632-AF86-D9F8FFF6E50A}" type="datetime1">
              <a:rPr lang="hu-HU"/>
              <a:pPr lvl="0"/>
              <a:t>2022. 03. 30.</a:t>
            </a:fld>
            <a:endParaRPr lang="hu-HU"/>
          </a:p>
        </p:txBody>
      </p:sp>
      <p:sp>
        <p:nvSpPr>
          <p:cNvPr id="8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99048" tIns="49524" rIns="99048" bIns="49524" anchor="b" anchorCtr="0">
            <a:noAutofit/>
          </a:bodyPr>
          <a:lstStyle/>
          <a:p>
            <a:pPr lvl="0"/>
            <a:fld id="{8AD480A8-1180-4AF6-BD2B-8FD7147EDFBA}" type="slidenum">
              <a:t>1</a:t>
            </a:fld>
            <a:endParaRPr lang="hu-HU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33971" indent="-233971" hangingPunct="0"/>
            <a:endParaRPr lang="hu-HU" sz="2200">
              <a:latin typeface="Arial" pitchFamily="18"/>
            </a:endParaRPr>
          </a:p>
        </p:txBody>
      </p:sp>
      <p:sp>
        <p:nvSpPr>
          <p:cNvPr id="4" name="Slide Number Placeholder 3"/>
          <p:cNvSpPr txBox="1"/>
          <p:nvPr/>
        </p:nvSpPr>
        <p:spPr>
          <a:xfrm>
            <a:off x="4021445" y="9721270"/>
            <a:ext cx="3076363" cy="511731"/>
          </a:xfrm>
          <a:prstGeom prst="rect">
            <a:avLst/>
          </a:prstGeom>
          <a:noFill/>
          <a:ln>
            <a:noFill/>
          </a:ln>
        </p:spPr>
        <p:txBody>
          <a:bodyPr vert="horz" wrap="square" lIns="99048" tIns="49524" rIns="99048" bIns="49524" anchor="b" anchorCtr="0" compatLnSpc="0">
            <a:noAutofit/>
          </a:bodyPr>
          <a:lstStyle/>
          <a:p>
            <a:pPr algn="r"/>
            <a:fld id="{CB8ABABB-CA91-4394-9EA9-F79C08E34A87}" type="slidenum">
              <a:pPr algn="r"/>
              <a:t>1</a:t>
            </a:fld>
            <a:endParaRPr lang="hu-HU" sz="1300">
              <a:solidFill>
                <a:srgbClr val="000000"/>
              </a:solidFill>
              <a:latin typeface="Calibri" pitchFamily="18"/>
              <a:ea typeface="Arial Unicode MS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1602351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>
            <p:ph type="dt" idx="1"/>
          </p:nvPr>
        </p:nvSpPr>
        <p:spPr>
          <a:ln/>
        </p:spPr>
        <p:txBody>
          <a:bodyPr wrap="square" lIns="99048" tIns="49524" rIns="99048" bIns="49524" anchor="t" anchorCtr="0">
            <a:noAutofit/>
          </a:bodyPr>
          <a:lstStyle/>
          <a:p>
            <a:pPr lvl="0"/>
            <a:fld id="{5209E076-1156-4632-AF86-D9F8FFF6E50A}" type="datetime1">
              <a:rPr lang="hu-HU"/>
              <a:pPr lvl="0"/>
              <a:t>2022. 03. 30.</a:t>
            </a:fld>
            <a:endParaRPr lang="hu-HU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99048" tIns="49524" rIns="99048" bIns="49524" anchor="b" anchorCtr="0">
            <a:noAutofit/>
          </a:bodyPr>
          <a:lstStyle/>
          <a:p>
            <a:pPr lvl="0"/>
            <a:fld id="{33A4BFFC-FFD7-43C8-8AEA-676D539049E3}" type="slidenum">
              <a:t>10</a:t>
            </a:fld>
            <a:endParaRPr lang="hu-HU"/>
          </a:p>
        </p:txBody>
      </p:sp>
      <p:sp>
        <p:nvSpPr>
          <p:cNvPr id="2" name="Diakép hely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709929" y="4861442"/>
            <a:ext cx="5679439" cy="4605978"/>
          </a:xfrm>
        </p:spPr>
        <p:txBody>
          <a:bodyPr lIns="0" tIns="0" rIns="0" bIns="0"/>
          <a:lstStyle/>
          <a:p>
            <a:pPr marL="342900" marR="0" lvl="0" indent="-342900" algn="l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200" b="1" dirty="0">
                <a:latin typeface="Arial" pitchFamily="18"/>
              </a:rPr>
              <a:t>Egészséges: </a:t>
            </a:r>
          </a:p>
          <a:p>
            <a:pPr marL="800100" marR="0" lvl="1" indent="-342900" algn="l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200" b="0" dirty="0">
                <a:latin typeface="Arial" pitchFamily="18"/>
              </a:rPr>
              <a:t>gyerekeknek alapvető szükséglete a mozgás. </a:t>
            </a:r>
          </a:p>
          <a:p>
            <a:pPr marL="800100" marR="0" lvl="1" indent="-342900" algn="l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200" b="0" dirty="0">
                <a:latin typeface="Arial" pitchFamily="18"/>
              </a:rPr>
              <a:t>A mozgással fejlődik az agyuk. </a:t>
            </a:r>
          </a:p>
          <a:p>
            <a:pPr marL="800100" marR="0" lvl="1" indent="-342900" algn="l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200" b="0" dirty="0">
                <a:latin typeface="Arial" pitchFamily="18"/>
              </a:rPr>
              <a:t>Ha nincs kielégítve a mozgásigényük, frusztráltak, nehezen kezelhetők lesznek. </a:t>
            </a:r>
          </a:p>
          <a:p>
            <a:pPr marL="800100" marR="0" lvl="1" indent="-342900" algn="l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200" b="0" dirty="0">
                <a:latin typeface="Arial" pitchFamily="18"/>
              </a:rPr>
              <a:t>Waldorf iskola tapasztalata: sétával indítják a napot, és utána sokkal jobban megy a tanulás is, könnyebben koncentrálnak a gyerekek (mint akkor, ha autóval hozzák őket, és épphogy csak „beesnek a padba”.</a:t>
            </a:r>
          </a:p>
          <a:p>
            <a:pPr marL="800100" marR="0" lvl="1" indent="-342900" algn="l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200" b="0" dirty="0">
                <a:latin typeface="Arial" pitchFamily="18"/>
              </a:rPr>
              <a:t>Felébrednek, ráhangolódnak a közösségre, az iskolai feladatokra.</a:t>
            </a:r>
            <a:endParaRPr lang="hu-HU" sz="2200" b="1" dirty="0">
              <a:solidFill>
                <a:srgbClr val="FF0000"/>
              </a:solidFill>
              <a:latin typeface="Arial" pitchFamily="18"/>
            </a:endParaRPr>
          </a:p>
          <a:p>
            <a:pPr marL="342900" indent="-342900" hangingPunct="0">
              <a:buFontTx/>
              <a:buChar char="-"/>
            </a:pPr>
            <a:r>
              <a:rPr lang="hu-HU" sz="2200" b="1" dirty="0">
                <a:solidFill>
                  <a:srgbClr val="FF0000"/>
                </a:solidFill>
                <a:latin typeface="Arial" pitchFamily="18"/>
              </a:rPr>
              <a:t>Biztonságos: 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dirty="0">
                <a:latin typeface="Arial" pitchFamily="18"/>
              </a:rPr>
              <a:t>a gyerekek megtanulhatják a városban való tájékozódást, 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dirty="0">
                <a:latin typeface="Arial" pitchFamily="18"/>
              </a:rPr>
              <a:t>szabályos gyalogos közlekedést, 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dirty="0">
                <a:latin typeface="Arial" pitchFamily="18"/>
              </a:rPr>
              <a:t>közlekedési veszélyekre való felkészülést, 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dirty="0">
                <a:latin typeface="Arial" pitchFamily="18"/>
              </a:rPr>
              <a:t>önállóságra nevel (</a:t>
            </a:r>
            <a:r>
              <a:rPr lang="hu-HU" sz="2200" dirty="0" err="1">
                <a:latin typeface="Arial" pitchFamily="18"/>
              </a:rPr>
              <a:t>blahai</a:t>
            </a:r>
            <a:r>
              <a:rPr lang="hu-HU" sz="2200" dirty="0">
                <a:latin typeface="Arial" pitchFamily="18"/>
              </a:rPr>
              <a:t> nagyszülők tapasztalatai)</a:t>
            </a:r>
          </a:p>
          <a:p>
            <a:pPr marL="342900" marR="0" lvl="0" indent="-342900" algn="l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200" b="1" dirty="0">
                <a:latin typeface="Arial" pitchFamily="18"/>
              </a:rPr>
              <a:t>Környezetbarát</a:t>
            </a:r>
            <a:r>
              <a:rPr lang="hu-HU" sz="2200" dirty="0">
                <a:latin typeface="Arial" pitchFamily="18"/>
              </a:rPr>
              <a:t>: </a:t>
            </a:r>
          </a:p>
          <a:p>
            <a:pPr marL="800100" marR="0" lvl="1" indent="-342900" algn="l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200" dirty="0">
                <a:latin typeface="Arial" pitchFamily="18"/>
              </a:rPr>
              <a:t>élhetőbbé teszi a várost: csökken a forgalom, csökken a környezetterhelés, zaj- és levegőszennyezés, </a:t>
            </a:r>
          </a:p>
          <a:p>
            <a:pPr marL="800100" marR="0" lvl="1" indent="-342900" algn="l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200" dirty="0">
                <a:latin typeface="Arial" pitchFamily="18"/>
              </a:rPr>
              <a:t>kialakul a felelősségérzet a gyerekekben a környezetük iránt (heti egy szemétszedős nap)</a:t>
            </a:r>
          </a:p>
          <a:p>
            <a:pPr marL="342900" indent="-342900" hangingPunct="0">
              <a:buFontTx/>
              <a:buChar char="-"/>
            </a:pPr>
            <a:r>
              <a:rPr lang="hu-HU" sz="2200" b="1" dirty="0">
                <a:latin typeface="Arial" pitchFamily="18"/>
              </a:rPr>
              <a:t>Enyhíti a dugókat: 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dirty="0">
                <a:latin typeface="Arial" pitchFamily="18"/>
              </a:rPr>
              <a:t>Öngerjesztő folyamat: minél többen viszik autóval iskolába a gyereküket, annál nagyobb a forgalom, annál balesetveszélyesebb a közlekedés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dirty="0">
                <a:latin typeface="Arial" pitchFamily="18"/>
              </a:rPr>
              <a:t>Környezet- és egészségtudatos szülők sem merik már egyedül elengedni a gyermeküket gyalogosan</a:t>
            </a:r>
          </a:p>
          <a:p>
            <a:pPr marL="342900" indent="-342900" hangingPunct="0">
              <a:buFontTx/>
              <a:buChar char="-"/>
            </a:pPr>
            <a:r>
              <a:rPr lang="hu-HU" sz="2200" b="1" dirty="0">
                <a:latin typeface="Arial" pitchFamily="18"/>
              </a:rPr>
              <a:t>Közösségépítő ereje van: 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b="0" dirty="0">
                <a:latin typeface="Arial" pitchFamily="18"/>
              </a:rPr>
              <a:t>a gyerekek iskolán kívüli időben is már találkoznak egymással, évfolyamtársakkal, más gyerekek szüleivel, akik kísérőként </a:t>
            </a:r>
            <a:r>
              <a:rPr lang="hu-HU" sz="2200" b="0" dirty="0" err="1">
                <a:latin typeface="Arial" pitchFamily="18"/>
              </a:rPr>
              <a:t>önkénteskednek</a:t>
            </a:r>
            <a:r>
              <a:rPr lang="hu-HU" sz="2200" b="0" dirty="0">
                <a:latin typeface="Arial" pitchFamily="18"/>
              </a:rPr>
              <a:t>, 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b="0" dirty="0">
                <a:latin typeface="Arial" pitchFamily="18"/>
              </a:rPr>
              <a:t>barátkozást segítheti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b="0" dirty="0">
                <a:latin typeface="Arial" pitchFamily="18"/>
              </a:rPr>
              <a:t>Kísérőnek jelentkező szülők, aktív nagyszülők és más civil önkéntesek (akiknek szabad kapacitásaik vannak, és azt a közösség szolgálatába állítják) egymást segíthetik, egymást tehermentesíthetik, 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b="0" dirty="0">
                <a:latin typeface="Arial" pitchFamily="18"/>
              </a:rPr>
              <a:t>miközben a rendszeres, szabad levegőn végzett testmozgással ők is hozzájárulnak saját egészségük fenntartásához (nemcsak a gyerekekéhez)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b="0" dirty="0">
                <a:latin typeface="Arial" pitchFamily="18"/>
              </a:rPr>
              <a:t>Máris jelentkeztek a gödöllői civil szervezetek tagságából kísérőnek önkéntesek, de az ő táborukat is igyekszünk folyamatosan bővíteni</a:t>
            </a:r>
            <a:endParaRPr lang="hu-HU" sz="2200" dirty="0">
              <a:latin typeface="Arial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25763841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>
            <p:ph type="dt" idx="1"/>
          </p:nvPr>
        </p:nvSpPr>
        <p:spPr>
          <a:ln/>
        </p:spPr>
        <p:txBody>
          <a:bodyPr wrap="square" lIns="99048" tIns="49524" rIns="99048" bIns="49524" anchor="t" anchorCtr="0">
            <a:noAutofit/>
          </a:bodyPr>
          <a:lstStyle/>
          <a:p>
            <a:pPr lvl="0"/>
            <a:fld id="{5209E076-1156-4632-AF86-D9F8FFF6E50A}" type="datetime1">
              <a:rPr lang="hu-HU"/>
              <a:pPr lvl="0"/>
              <a:t>2022. 03. 30.</a:t>
            </a:fld>
            <a:endParaRPr lang="hu-HU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99048" tIns="49524" rIns="99048" bIns="49524" anchor="b" anchorCtr="0">
            <a:noAutofit/>
          </a:bodyPr>
          <a:lstStyle/>
          <a:p>
            <a:pPr lvl="0"/>
            <a:fld id="{33A4BFFC-FFD7-43C8-8AEA-676D539049E3}" type="slidenum">
              <a:t>11</a:t>
            </a:fld>
            <a:endParaRPr lang="hu-HU"/>
          </a:p>
        </p:txBody>
      </p:sp>
      <p:sp>
        <p:nvSpPr>
          <p:cNvPr id="2" name="Diakép hely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709929" y="4861442"/>
            <a:ext cx="5679439" cy="4605978"/>
          </a:xfrm>
        </p:spPr>
        <p:txBody>
          <a:bodyPr lIns="0" tIns="0" rIns="0" bIns="0"/>
          <a:lstStyle/>
          <a:p>
            <a:pPr marL="233971" indent="-233971" hangingPunct="0"/>
            <a:endParaRPr lang="hu-HU" sz="2200">
              <a:latin typeface="Arial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34947804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>
            <p:ph type="dt" idx="1"/>
          </p:nvPr>
        </p:nvSpPr>
        <p:spPr>
          <a:ln/>
        </p:spPr>
        <p:txBody>
          <a:bodyPr wrap="square" lIns="99048" tIns="49524" rIns="99048" bIns="49524" anchor="t" anchorCtr="0">
            <a:noAutofit/>
          </a:bodyPr>
          <a:lstStyle/>
          <a:p>
            <a:pPr lvl="0"/>
            <a:fld id="{5209E076-1156-4632-AF86-D9F8FFF6E50A}" type="datetime1">
              <a:rPr lang="hu-HU"/>
              <a:pPr lvl="0"/>
              <a:t>2022. 03. 30.</a:t>
            </a:fld>
            <a:endParaRPr lang="hu-HU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99048" tIns="49524" rIns="99048" bIns="49524" anchor="b" anchorCtr="0">
            <a:noAutofit/>
          </a:bodyPr>
          <a:lstStyle/>
          <a:p>
            <a:pPr lvl="0"/>
            <a:fld id="{33A4BFFC-FFD7-43C8-8AEA-676D539049E3}" type="slidenum">
              <a:t>12</a:t>
            </a:fld>
            <a:endParaRPr lang="hu-HU"/>
          </a:p>
        </p:txBody>
      </p:sp>
      <p:sp>
        <p:nvSpPr>
          <p:cNvPr id="2" name="Diakép hely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709929" y="4861442"/>
            <a:ext cx="5679439" cy="4605978"/>
          </a:xfrm>
        </p:spPr>
        <p:txBody>
          <a:bodyPr lIns="0" tIns="0" rIns="0" bIns="0"/>
          <a:lstStyle/>
          <a:p>
            <a:pPr marL="233971" indent="-233971" hangingPunct="0"/>
            <a:endParaRPr lang="hu-HU" sz="2200">
              <a:latin typeface="Arial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14657029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>
            <p:ph type="dt" idx="1"/>
          </p:nvPr>
        </p:nvSpPr>
        <p:spPr>
          <a:ln/>
        </p:spPr>
        <p:txBody>
          <a:bodyPr wrap="square" lIns="99048" tIns="49524" rIns="99048" bIns="49524" anchor="t" anchorCtr="0">
            <a:noAutofit/>
          </a:bodyPr>
          <a:lstStyle/>
          <a:p>
            <a:pPr lvl="0"/>
            <a:fld id="{5209E076-1156-4632-AF86-D9F8FFF6E50A}" type="datetime1">
              <a:rPr lang="hu-HU"/>
              <a:pPr lvl="0"/>
              <a:t>2022. 03. 30.</a:t>
            </a:fld>
            <a:endParaRPr lang="hu-HU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99048" tIns="49524" rIns="99048" bIns="49524" anchor="b" anchorCtr="0">
            <a:noAutofit/>
          </a:bodyPr>
          <a:lstStyle/>
          <a:p>
            <a:pPr lvl="0"/>
            <a:fld id="{33A4BFFC-FFD7-43C8-8AEA-676D539049E3}" type="slidenum">
              <a:t>13</a:t>
            </a:fld>
            <a:endParaRPr lang="hu-HU"/>
          </a:p>
        </p:txBody>
      </p:sp>
      <p:sp>
        <p:nvSpPr>
          <p:cNvPr id="2" name="Diakép hely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709929" y="4861442"/>
            <a:ext cx="5679439" cy="4605978"/>
          </a:xfrm>
        </p:spPr>
        <p:txBody>
          <a:bodyPr lIns="0" tIns="0" rIns="0" bIns="0"/>
          <a:lstStyle/>
          <a:p>
            <a:pPr marL="233971" indent="-233971" hangingPunct="0"/>
            <a:endParaRPr lang="hu-HU" sz="2200">
              <a:latin typeface="Arial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14925932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>
            <p:ph type="dt" idx="1"/>
          </p:nvPr>
        </p:nvSpPr>
        <p:spPr>
          <a:ln/>
        </p:spPr>
        <p:txBody>
          <a:bodyPr wrap="square" lIns="99048" tIns="49524" rIns="99048" bIns="49524" anchor="t" anchorCtr="0">
            <a:noAutofit/>
          </a:bodyPr>
          <a:lstStyle/>
          <a:p>
            <a:pPr lvl="0"/>
            <a:fld id="{5209E076-1156-4632-AF86-D9F8FFF6E50A}" type="datetime1">
              <a:rPr lang="hu-HU"/>
              <a:pPr lvl="0"/>
              <a:t>2022. 03. 30.</a:t>
            </a:fld>
            <a:endParaRPr lang="hu-HU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99048" tIns="49524" rIns="99048" bIns="49524" anchor="b" anchorCtr="0">
            <a:noAutofit/>
          </a:bodyPr>
          <a:lstStyle/>
          <a:p>
            <a:pPr lvl="0"/>
            <a:fld id="{33A4BFFC-FFD7-43C8-8AEA-676D539049E3}" type="slidenum">
              <a:t>14</a:t>
            </a:fld>
            <a:endParaRPr lang="hu-HU"/>
          </a:p>
        </p:txBody>
      </p:sp>
      <p:sp>
        <p:nvSpPr>
          <p:cNvPr id="2" name="Diakép hely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709929" y="4861442"/>
            <a:ext cx="5679439" cy="4605978"/>
          </a:xfrm>
        </p:spPr>
        <p:txBody>
          <a:bodyPr lIns="0" tIns="0" rIns="0" bIns="0"/>
          <a:lstStyle/>
          <a:p>
            <a:pPr marL="233971" indent="-233971" hangingPunct="0"/>
            <a:endParaRPr lang="hu-HU" sz="2200">
              <a:latin typeface="Arial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20066439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>
            <p:ph type="dt" idx="1"/>
          </p:nvPr>
        </p:nvSpPr>
        <p:spPr>
          <a:ln/>
        </p:spPr>
        <p:txBody>
          <a:bodyPr wrap="square" lIns="99048" tIns="49524" rIns="99048" bIns="49524" anchor="t" anchorCtr="0">
            <a:noAutofit/>
          </a:bodyPr>
          <a:lstStyle/>
          <a:p>
            <a:pPr lvl="0"/>
            <a:fld id="{5209E076-1156-4632-AF86-D9F8FFF6E50A}" type="datetime1">
              <a:rPr lang="hu-HU"/>
              <a:pPr lvl="0"/>
              <a:t>2022. 03. 30.</a:t>
            </a:fld>
            <a:endParaRPr lang="hu-HU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99048" tIns="49524" rIns="99048" bIns="49524" anchor="b" anchorCtr="0">
            <a:noAutofit/>
          </a:bodyPr>
          <a:lstStyle/>
          <a:p>
            <a:pPr lvl="0"/>
            <a:fld id="{33A4BFFC-FFD7-43C8-8AEA-676D539049E3}" type="slidenum">
              <a:t>15</a:t>
            </a:fld>
            <a:endParaRPr lang="hu-HU"/>
          </a:p>
        </p:txBody>
      </p:sp>
      <p:sp>
        <p:nvSpPr>
          <p:cNvPr id="2" name="Diakép hely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709929" y="4861442"/>
            <a:ext cx="5679439" cy="4605978"/>
          </a:xfrm>
        </p:spPr>
        <p:txBody>
          <a:bodyPr lIns="0" tIns="0" rIns="0" bIns="0"/>
          <a:lstStyle/>
          <a:p>
            <a:pPr marL="233971" indent="-233971" hangingPunct="0"/>
            <a:endParaRPr lang="hu-HU" sz="2200">
              <a:latin typeface="Arial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26785285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>
            <p:ph type="dt" idx="1"/>
          </p:nvPr>
        </p:nvSpPr>
        <p:spPr>
          <a:ln/>
        </p:spPr>
        <p:txBody>
          <a:bodyPr wrap="square" lIns="99048" tIns="49524" rIns="99048" bIns="49524" anchor="t" anchorCtr="0">
            <a:noAutofit/>
          </a:bodyPr>
          <a:lstStyle/>
          <a:p>
            <a:pPr lvl="0"/>
            <a:fld id="{5209E076-1156-4632-AF86-D9F8FFF6E50A}" type="datetime1">
              <a:rPr lang="hu-HU"/>
              <a:pPr lvl="0"/>
              <a:t>2022. 03. 30.</a:t>
            </a:fld>
            <a:endParaRPr lang="hu-HU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99048" tIns="49524" rIns="99048" bIns="49524" anchor="b" anchorCtr="0">
            <a:noAutofit/>
          </a:bodyPr>
          <a:lstStyle/>
          <a:p>
            <a:pPr lvl="0"/>
            <a:fld id="{33A4BFFC-FFD7-43C8-8AEA-676D539049E3}" type="slidenum">
              <a:t>16</a:t>
            </a:fld>
            <a:endParaRPr lang="hu-HU"/>
          </a:p>
        </p:txBody>
      </p:sp>
      <p:sp>
        <p:nvSpPr>
          <p:cNvPr id="2" name="Diakép hely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709929" y="4861442"/>
            <a:ext cx="5679439" cy="4605978"/>
          </a:xfrm>
        </p:spPr>
        <p:txBody>
          <a:bodyPr lIns="0" tIns="0" rIns="0" bIns="0"/>
          <a:lstStyle/>
          <a:p>
            <a:pPr marL="233971" indent="-233971" hangingPunct="0"/>
            <a:endParaRPr lang="hu-HU" sz="2200">
              <a:latin typeface="Arial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27225979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>
            <p:ph type="dt" idx="1"/>
          </p:nvPr>
        </p:nvSpPr>
        <p:spPr>
          <a:ln/>
        </p:spPr>
        <p:txBody>
          <a:bodyPr wrap="square" lIns="99048" tIns="49524" rIns="99048" bIns="49524" anchor="t" anchorCtr="0">
            <a:noAutofit/>
          </a:bodyPr>
          <a:lstStyle/>
          <a:p>
            <a:pPr lvl="0"/>
            <a:fld id="{5209E076-1156-4632-AF86-D9F8FFF6E50A}" type="datetime1">
              <a:rPr lang="hu-HU"/>
              <a:pPr lvl="0"/>
              <a:t>2022. 03. 30.</a:t>
            </a:fld>
            <a:endParaRPr lang="hu-HU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99048" tIns="49524" rIns="99048" bIns="49524" anchor="b" anchorCtr="0">
            <a:noAutofit/>
          </a:bodyPr>
          <a:lstStyle/>
          <a:p>
            <a:pPr lvl="0"/>
            <a:fld id="{33A4BFFC-FFD7-43C8-8AEA-676D539049E3}" type="slidenum">
              <a:t>17</a:t>
            </a:fld>
            <a:endParaRPr lang="hu-HU"/>
          </a:p>
        </p:txBody>
      </p:sp>
      <p:sp>
        <p:nvSpPr>
          <p:cNvPr id="2" name="Diakép hely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709929" y="4861442"/>
            <a:ext cx="5679439" cy="4605978"/>
          </a:xfrm>
        </p:spPr>
        <p:txBody>
          <a:bodyPr lIns="0" tIns="0" rIns="0" bIns="0"/>
          <a:lstStyle/>
          <a:p>
            <a:pPr marL="233971" indent="-233971" hangingPunct="0"/>
            <a:endParaRPr lang="hu-HU" sz="2200">
              <a:latin typeface="Arial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15887177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>
            <p:ph type="dt" idx="1"/>
          </p:nvPr>
        </p:nvSpPr>
        <p:spPr>
          <a:ln/>
        </p:spPr>
        <p:txBody>
          <a:bodyPr wrap="square" lIns="99048" tIns="49524" rIns="99048" bIns="49524" anchor="t" anchorCtr="0">
            <a:noAutofit/>
          </a:bodyPr>
          <a:lstStyle/>
          <a:p>
            <a:pPr lvl="0"/>
            <a:fld id="{5209E076-1156-4632-AF86-D9F8FFF6E50A}" type="datetime1">
              <a:rPr lang="hu-HU"/>
              <a:pPr lvl="0"/>
              <a:t>2022. 03. 30.</a:t>
            </a:fld>
            <a:endParaRPr lang="hu-HU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99048" tIns="49524" rIns="99048" bIns="49524" anchor="b" anchorCtr="0">
            <a:noAutofit/>
          </a:bodyPr>
          <a:lstStyle/>
          <a:p>
            <a:pPr lvl="0"/>
            <a:fld id="{33A4BFFC-FFD7-43C8-8AEA-676D539049E3}" type="slidenum">
              <a:t>18</a:t>
            </a:fld>
            <a:endParaRPr lang="hu-HU"/>
          </a:p>
        </p:txBody>
      </p:sp>
      <p:sp>
        <p:nvSpPr>
          <p:cNvPr id="2" name="Diakép hely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709929" y="4861442"/>
            <a:ext cx="5679439" cy="4605978"/>
          </a:xfrm>
        </p:spPr>
        <p:txBody>
          <a:bodyPr lIns="0" tIns="0" rIns="0" bIns="0"/>
          <a:lstStyle/>
          <a:p>
            <a:pPr marL="233971" indent="-233971" hangingPunct="0"/>
            <a:endParaRPr lang="hu-HU" sz="2200">
              <a:latin typeface="Arial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30954968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>
            <p:ph type="dt" idx="1"/>
          </p:nvPr>
        </p:nvSpPr>
        <p:spPr>
          <a:ln/>
        </p:spPr>
        <p:txBody>
          <a:bodyPr wrap="square" lIns="99048" tIns="49524" rIns="99048" bIns="49524" anchor="t" anchorCtr="0">
            <a:noAutofit/>
          </a:bodyPr>
          <a:lstStyle/>
          <a:p>
            <a:pPr lvl="0"/>
            <a:fld id="{5209E076-1156-4632-AF86-D9F8FFF6E50A}" type="datetime1">
              <a:rPr lang="hu-HU"/>
              <a:pPr lvl="0"/>
              <a:t>2022. 03. 30.</a:t>
            </a:fld>
            <a:endParaRPr lang="hu-HU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99048" tIns="49524" rIns="99048" bIns="49524" anchor="b" anchorCtr="0">
            <a:noAutofit/>
          </a:bodyPr>
          <a:lstStyle/>
          <a:p>
            <a:pPr lvl="0"/>
            <a:fld id="{33A4BFFC-FFD7-43C8-8AEA-676D539049E3}" type="slidenum">
              <a:t>19</a:t>
            </a:fld>
            <a:endParaRPr lang="hu-HU"/>
          </a:p>
        </p:txBody>
      </p:sp>
      <p:sp>
        <p:nvSpPr>
          <p:cNvPr id="2" name="Diakép hely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709929" y="4861442"/>
            <a:ext cx="5679439" cy="4605978"/>
          </a:xfrm>
        </p:spPr>
        <p:txBody>
          <a:bodyPr lIns="0" tIns="0" rIns="0" bIns="0"/>
          <a:lstStyle/>
          <a:p>
            <a:pPr marL="233971" indent="-233971" hangingPunct="0"/>
            <a:endParaRPr lang="hu-HU" sz="2200">
              <a:latin typeface="Arial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1482385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>
            <p:ph type="dt" idx="1"/>
          </p:nvPr>
        </p:nvSpPr>
        <p:spPr>
          <a:ln/>
        </p:spPr>
        <p:txBody>
          <a:bodyPr wrap="square" lIns="99048" tIns="49524" rIns="99048" bIns="49524" anchor="t" anchorCtr="0">
            <a:noAutofit/>
          </a:bodyPr>
          <a:lstStyle/>
          <a:p>
            <a:pPr lvl="0"/>
            <a:fld id="{5209E076-1156-4632-AF86-D9F8FFF6E50A}" type="datetime1">
              <a:rPr lang="hu-HU"/>
              <a:pPr lvl="0"/>
              <a:t>2022. 03. 30.</a:t>
            </a:fld>
            <a:endParaRPr lang="hu-HU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99048" tIns="49524" rIns="99048" bIns="49524" anchor="b" anchorCtr="0">
            <a:noAutofit/>
          </a:bodyPr>
          <a:lstStyle/>
          <a:p>
            <a:pPr lvl="0"/>
            <a:fld id="{33A4BFFC-FFD7-43C8-8AEA-676D539049E3}" type="slidenum">
              <a:t>2</a:t>
            </a:fld>
            <a:endParaRPr lang="hu-HU"/>
          </a:p>
        </p:txBody>
      </p:sp>
      <p:sp>
        <p:nvSpPr>
          <p:cNvPr id="2" name="Diakép hely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709929" y="4861442"/>
            <a:ext cx="5679439" cy="4605978"/>
          </a:xfrm>
        </p:spPr>
        <p:txBody>
          <a:bodyPr lIns="0" tIns="0" rIns="0" bIns="0"/>
          <a:lstStyle/>
          <a:p>
            <a:pPr marL="342900" marR="0" lvl="0" indent="-342900" algn="l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200" b="1" dirty="0">
                <a:latin typeface="Arial" pitchFamily="18"/>
              </a:rPr>
              <a:t>Egészséges: </a:t>
            </a:r>
          </a:p>
          <a:p>
            <a:pPr marL="800100" marR="0" lvl="1" indent="-342900" algn="l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200" b="0" dirty="0">
                <a:latin typeface="Arial" pitchFamily="18"/>
              </a:rPr>
              <a:t>gyerekeknek alapvető szükséglete a mozgás. </a:t>
            </a:r>
          </a:p>
          <a:p>
            <a:pPr marL="800100" marR="0" lvl="1" indent="-342900" algn="l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200" b="0" dirty="0">
                <a:latin typeface="Arial" pitchFamily="18"/>
              </a:rPr>
              <a:t>A mozgással fejlődik az agyuk. </a:t>
            </a:r>
          </a:p>
          <a:p>
            <a:pPr marL="800100" marR="0" lvl="1" indent="-342900" algn="l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200" b="0" dirty="0">
                <a:latin typeface="Arial" pitchFamily="18"/>
              </a:rPr>
              <a:t>Ha nincs kielégítve a mozgásigényük, frusztráltak, nehezen kezelhetők lesznek. </a:t>
            </a:r>
          </a:p>
          <a:p>
            <a:pPr marL="800100" marR="0" lvl="1" indent="-342900" algn="l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200" b="0" dirty="0">
                <a:latin typeface="Arial" pitchFamily="18"/>
              </a:rPr>
              <a:t>Waldorf iskola tapasztalata: sétával indítják a napot, és utána sokkal jobban megy a tanulás is, könnyebben koncentrálnak a gyerekek (mint akkor, ha autóval hozzák őket, és épphogy csak „beesnek a padba”.</a:t>
            </a:r>
          </a:p>
          <a:p>
            <a:pPr marL="800100" marR="0" lvl="1" indent="-342900" algn="l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200" b="0" dirty="0">
                <a:latin typeface="Arial" pitchFamily="18"/>
              </a:rPr>
              <a:t>Felébrednek, ráhangolódnak a közösségre, az iskolai feladatokra.</a:t>
            </a:r>
            <a:endParaRPr lang="hu-HU" sz="2200" b="1" dirty="0">
              <a:solidFill>
                <a:srgbClr val="FF0000"/>
              </a:solidFill>
              <a:latin typeface="Arial" pitchFamily="18"/>
            </a:endParaRPr>
          </a:p>
          <a:p>
            <a:pPr marL="342900" indent="-342900" hangingPunct="0">
              <a:buFontTx/>
              <a:buChar char="-"/>
            </a:pPr>
            <a:r>
              <a:rPr lang="hu-HU" sz="2200" b="1" dirty="0">
                <a:solidFill>
                  <a:srgbClr val="FF0000"/>
                </a:solidFill>
                <a:latin typeface="Arial" pitchFamily="18"/>
              </a:rPr>
              <a:t>Biztonságos: 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dirty="0">
                <a:latin typeface="Arial" pitchFamily="18"/>
              </a:rPr>
              <a:t>a gyerekek megtanulhatják a városban való tájékozódást, 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dirty="0">
                <a:latin typeface="Arial" pitchFamily="18"/>
              </a:rPr>
              <a:t>szabályos gyalogos közlekedést, 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dirty="0">
                <a:latin typeface="Arial" pitchFamily="18"/>
              </a:rPr>
              <a:t>közlekedési veszélyekre való felkészülést, 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dirty="0">
                <a:latin typeface="Arial" pitchFamily="18"/>
              </a:rPr>
              <a:t>önállóságra nevel (</a:t>
            </a:r>
            <a:r>
              <a:rPr lang="hu-HU" sz="2200" dirty="0" err="1">
                <a:latin typeface="Arial" pitchFamily="18"/>
              </a:rPr>
              <a:t>blahai</a:t>
            </a:r>
            <a:r>
              <a:rPr lang="hu-HU" sz="2200" dirty="0">
                <a:latin typeface="Arial" pitchFamily="18"/>
              </a:rPr>
              <a:t> nagyszülők tapasztalatai)</a:t>
            </a:r>
          </a:p>
          <a:p>
            <a:pPr marL="342900" marR="0" lvl="0" indent="-342900" algn="l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200" b="1" dirty="0">
                <a:latin typeface="Arial" pitchFamily="18"/>
              </a:rPr>
              <a:t>Környezetbarát</a:t>
            </a:r>
            <a:r>
              <a:rPr lang="hu-HU" sz="2200" dirty="0">
                <a:latin typeface="Arial" pitchFamily="18"/>
              </a:rPr>
              <a:t>: </a:t>
            </a:r>
          </a:p>
          <a:p>
            <a:pPr marL="800100" marR="0" lvl="1" indent="-342900" algn="l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200" dirty="0">
                <a:latin typeface="Arial" pitchFamily="18"/>
              </a:rPr>
              <a:t>élhetőbbé teszi a várost: csökken a forgalom, csökken a környezetterhelés, zaj- és levegőszennyezés, </a:t>
            </a:r>
          </a:p>
          <a:p>
            <a:pPr marL="800100" marR="0" lvl="1" indent="-342900" algn="l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200" dirty="0">
                <a:latin typeface="Arial" pitchFamily="18"/>
              </a:rPr>
              <a:t>kialakul a felelősségérzet a gyerekekben a környezetük iránt (heti egy szemétszedős nap)</a:t>
            </a:r>
          </a:p>
          <a:p>
            <a:pPr marL="342900" indent="-342900" hangingPunct="0">
              <a:buFontTx/>
              <a:buChar char="-"/>
            </a:pPr>
            <a:r>
              <a:rPr lang="hu-HU" sz="2200" b="1" dirty="0">
                <a:latin typeface="Arial" pitchFamily="18"/>
              </a:rPr>
              <a:t>Enyhíti a dugókat: 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dirty="0">
                <a:latin typeface="Arial" pitchFamily="18"/>
              </a:rPr>
              <a:t>Öngerjesztő folyamat: minél többen viszik autóval iskolába a gyereküket, annál nagyobb a forgalom, annál balesetveszélyesebb a közlekedés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dirty="0">
                <a:latin typeface="Arial" pitchFamily="18"/>
              </a:rPr>
              <a:t>Környezet- és egészségtudatos szülők sem merik már egyedül elengedni a gyermeküket gyalogosan</a:t>
            </a:r>
          </a:p>
          <a:p>
            <a:pPr marL="342900" indent="-342900" hangingPunct="0">
              <a:buFontTx/>
              <a:buChar char="-"/>
            </a:pPr>
            <a:r>
              <a:rPr lang="hu-HU" sz="2200" b="1" dirty="0">
                <a:latin typeface="Arial" pitchFamily="18"/>
              </a:rPr>
              <a:t>Közösségépítő ereje van: 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b="0" dirty="0">
                <a:latin typeface="Arial" pitchFamily="18"/>
              </a:rPr>
              <a:t>a gyerekek iskolán kívüli időben is már találkoznak egymással, évfolyamtársakkal, más gyerekek szüleivel, akik kísérőként </a:t>
            </a:r>
            <a:r>
              <a:rPr lang="hu-HU" sz="2200" b="0" dirty="0" err="1">
                <a:latin typeface="Arial" pitchFamily="18"/>
              </a:rPr>
              <a:t>önkénteskednek</a:t>
            </a:r>
            <a:r>
              <a:rPr lang="hu-HU" sz="2200" b="0" dirty="0">
                <a:latin typeface="Arial" pitchFamily="18"/>
              </a:rPr>
              <a:t>, 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b="0" dirty="0">
                <a:latin typeface="Arial" pitchFamily="18"/>
              </a:rPr>
              <a:t>barátkozást segítheti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b="0" dirty="0">
                <a:latin typeface="Arial" pitchFamily="18"/>
              </a:rPr>
              <a:t>Kísérőnek jelentkező szülők, aktív nagyszülők és más civil önkéntesek (akiknek szabad kapacitásaik vannak, és azt a közösség szolgálatába állítják) egymást segíthetik, egymást tehermentesíthetik, 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b="0" dirty="0">
                <a:latin typeface="Arial" pitchFamily="18"/>
              </a:rPr>
              <a:t>miközben a rendszeres, szabad levegőn végzett testmozgással ők is hozzájárulnak saját egészségük fenntartásához (nemcsak a gyerekekéhez)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b="0" dirty="0">
                <a:latin typeface="Arial" pitchFamily="18"/>
              </a:rPr>
              <a:t>Máris jelentkeztek a gödöllői civil szervezetek tagságából kísérőnek önkéntesek, de az ő táborukat is igyekszünk folyamatosan bővíteni</a:t>
            </a:r>
            <a:endParaRPr lang="hu-HU" sz="2200" dirty="0">
              <a:latin typeface="Arial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26946815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>
            <p:ph type="dt" idx="1"/>
          </p:nvPr>
        </p:nvSpPr>
        <p:spPr>
          <a:ln/>
        </p:spPr>
        <p:txBody>
          <a:bodyPr wrap="square" lIns="99048" tIns="49524" rIns="99048" bIns="49524" anchor="t" anchorCtr="0">
            <a:noAutofit/>
          </a:bodyPr>
          <a:lstStyle/>
          <a:p>
            <a:pPr lvl="0"/>
            <a:fld id="{5209E076-1156-4632-AF86-D9F8FFF6E50A}" type="datetime1">
              <a:rPr lang="hu-HU"/>
              <a:pPr lvl="0"/>
              <a:t>2022. 03. 30.</a:t>
            </a:fld>
            <a:endParaRPr lang="hu-HU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99048" tIns="49524" rIns="99048" bIns="49524" anchor="b" anchorCtr="0">
            <a:noAutofit/>
          </a:bodyPr>
          <a:lstStyle/>
          <a:p>
            <a:pPr lvl="0"/>
            <a:fld id="{33A4BFFC-FFD7-43C8-8AEA-676D539049E3}" type="slidenum">
              <a:t>20</a:t>
            </a:fld>
            <a:endParaRPr lang="hu-HU"/>
          </a:p>
        </p:txBody>
      </p:sp>
      <p:sp>
        <p:nvSpPr>
          <p:cNvPr id="2" name="Diakép hely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709929" y="4861442"/>
            <a:ext cx="5679439" cy="4605978"/>
          </a:xfrm>
        </p:spPr>
        <p:txBody>
          <a:bodyPr lIns="0" tIns="0" rIns="0" bIns="0"/>
          <a:lstStyle/>
          <a:p>
            <a:pPr marL="233971" indent="-233971" hangingPunct="0"/>
            <a:endParaRPr lang="hu-HU" sz="2200">
              <a:latin typeface="Arial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17322513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>
            <p:ph type="dt" idx="1"/>
          </p:nvPr>
        </p:nvSpPr>
        <p:spPr>
          <a:ln/>
        </p:spPr>
        <p:txBody>
          <a:bodyPr wrap="square" lIns="99048" tIns="49524" rIns="99048" bIns="49524" anchor="t" anchorCtr="0">
            <a:noAutofit/>
          </a:bodyPr>
          <a:lstStyle/>
          <a:p>
            <a:pPr lvl="0"/>
            <a:fld id="{5209E076-1156-4632-AF86-D9F8FFF6E50A}" type="datetime1">
              <a:rPr lang="hu-HU"/>
              <a:pPr lvl="0"/>
              <a:t>2022. 03. 30.</a:t>
            </a:fld>
            <a:endParaRPr lang="hu-HU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99048" tIns="49524" rIns="99048" bIns="49524" anchor="b" anchorCtr="0">
            <a:noAutofit/>
          </a:bodyPr>
          <a:lstStyle/>
          <a:p>
            <a:pPr lvl="0"/>
            <a:fld id="{33A4BFFC-FFD7-43C8-8AEA-676D539049E3}" type="slidenum">
              <a:t>21</a:t>
            </a:fld>
            <a:endParaRPr lang="hu-HU"/>
          </a:p>
        </p:txBody>
      </p:sp>
      <p:sp>
        <p:nvSpPr>
          <p:cNvPr id="2" name="Diakép hely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709929" y="4861442"/>
            <a:ext cx="5679439" cy="4605978"/>
          </a:xfrm>
        </p:spPr>
        <p:txBody>
          <a:bodyPr lIns="0" tIns="0" rIns="0" bIns="0"/>
          <a:lstStyle/>
          <a:p>
            <a:pPr marL="233971" indent="-233971" hangingPunct="0"/>
            <a:endParaRPr lang="hu-HU" sz="2200">
              <a:latin typeface="Arial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13663071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>
            <p:ph type="dt" idx="1"/>
          </p:nvPr>
        </p:nvSpPr>
        <p:spPr>
          <a:ln/>
        </p:spPr>
        <p:txBody>
          <a:bodyPr wrap="square" lIns="99048" tIns="49524" rIns="99048" bIns="49524" anchor="t" anchorCtr="0">
            <a:noAutofit/>
          </a:bodyPr>
          <a:lstStyle/>
          <a:p>
            <a:pPr lvl="0"/>
            <a:fld id="{5209E076-1156-4632-AF86-D9F8FFF6E50A}" type="datetime1">
              <a:rPr lang="hu-HU"/>
              <a:pPr lvl="0"/>
              <a:t>2022. 03. 30.</a:t>
            </a:fld>
            <a:endParaRPr lang="hu-HU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99048" tIns="49524" rIns="99048" bIns="49524" anchor="b" anchorCtr="0">
            <a:noAutofit/>
          </a:bodyPr>
          <a:lstStyle/>
          <a:p>
            <a:pPr lvl="0"/>
            <a:fld id="{33A4BFFC-FFD7-43C8-8AEA-676D539049E3}" type="slidenum">
              <a:t>22</a:t>
            </a:fld>
            <a:endParaRPr lang="hu-HU"/>
          </a:p>
        </p:txBody>
      </p:sp>
      <p:sp>
        <p:nvSpPr>
          <p:cNvPr id="2" name="Diakép hely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709929" y="4861442"/>
            <a:ext cx="5679439" cy="4605978"/>
          </a:xfrm>
        </p:spPr>
        <p:txBody>
          <a:bodyPr lIns="0" tIns="0" rIns="0" bIns="0"/>
          <a:lstStyle/>
          <a:p>
            <a:pPr marL="233971" indent="-233971" hangingPunct="0"/>
            <a:endParaRPr lang="hu-HU" sz="2200">
              <a:latin typeface="Arial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3490350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>
            <p:ph type="dt" idx="1"/>
          </p:nvPr>
        </p:nvSpPr>
        <p:spPr>
          <a:ln/>
        </p:spPr>
        <p:txBody>
          <a:bodyPr wrap="square" lIns="99048" tIns="49524" rIns="99048" bIns="49524" anchor="t" anchorCtr="0">
            <a:noAutofit/>
          </a:bodyPr>
          <a:lstStyle/>
          <a:p>
            <a:pPr lvl="0"/>
            <a:fld id="{5209E076-1156-4632-AF86-D9F8FFF6E50A}" type="datetime1">
              <a:rPr lang="hu-HU"/>
              <a:pPr lvl="0"/>
              <a:t>2022. 03. 30.</a:t>
            </a:fld>
            <a:endParaRPr lang="hu-HU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99048" tIns="49524" rIns="99048" bIns="49524" anchor="b" anchorCtr="0">
            <a:noAutofit/>
          </a:bodyPr>
          <a:lstStyle/>
          <a:p>
            <a:pPr lvl="0"/>
            <a:fld id="{33A4BFFC-FFD7-43C8-8AEA-676D539049E3}" type="slidenum">
              <a:t>3</a:t>
            </a:fld>
            <a:endParaRPr lang="hu-HU"/>
          </a:p>
        </p:txBody>
      </p:sp>
      <p:sp>
        <p:nvSpPr>
          <p:cNvPr id="2" name="Diakép hely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709929" y="4861442"/>
            <a:ext cx="5679439" cy="4605978"/>
          </a:xfrm>
        </p:spPr>
        <p:txBody>
          <a:bodyPr lIns="0" tIns="0" rIns="0" bIns="0"/>
          <a:lstStyle/>
          <a:p>
            <a:pPr marL="342900" marR="0" lvl="0" indent="-342900" algn="l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200" b="1" dirty="0">
                <a:latin typeface="Arial" pitchFamily="18"/>
              </a:rPr>
              <a:t>Egészséges: </a:t>
            </a:r>
          </a:p>
          <a:p>
            <a:pPr marL="800100" marR="0" lvl="1" indent="-342900" algn="l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200" b="0" dirty="0">
                <a:latin typeface="Arial" pitchFamily="18"/>
              </a:rPr>
              <a:t>gyerekeknek alapvető szükséglete a mozgás. </a:t>
            </a:r>
          </a:p>
          <a:p>
            <a:pPr marL="800100" marR="0" lvl="1" indent="-342900" algn="l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200" b="0" dirty="0">
                <a:latin typeface="Arial" pitchFamily="18"/>
              </a:rPr>
              <a:t>A mozgással fejlődik az agyuk. </a:t>
            </a:r>
          </a:p>
          <a:p>
            <a:pPr marL="800100" marR="0" lvl="1" indent="-342900" algn="l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200" b="0" dirty="0">
                <a:latin typeface="Arial" pitchFamily="18"/>
              </a:rPr>
              <a:t>Ha nincs kielégítve a mozgásigényük, frusztráltak, nehezen kezelhetők lesznek. </a:t>
            </a:r>
          </a:p>
          <a:p>
            <a:pPr marL="800100" marR="0" lvl="1" indent="-342900" algn="l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200" b="0" dirty="0">
                <a:latin typeface="Arial" pitchFamily="18"/>
              </a:rPr>
              <a:t>Waldorf iskola tapasztalata: sétával indítják a napot, és utána sokkal jobban megy a tanulás is, könnyebben koncentrálnak a gyerekek (mint akkor, ha autóval hozzák őket, és épphogy csak „beesnek a padba”.</a:t>
            </a:r>
          </a:p>
          <a:p>
            <a:pPr marL="800100" marR="0" lvl="1" indent="-342900" algn="l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200" b="0" dirty="0">
                <a:latin typeface="Arial" pitchFamily="18"/>
              </a:rPr>
              <a:t>Felébrednek, ráhangolódnak a közösségre, az iskolai feladatokra.</a:t>
            </a:r>
            <a:endParaRPr lang="hu-HU" sz="2200" b="1" dirty="0">
              <a:solidFill>
                <a:srgbClr val="FF0000"/>
              </a:solidFill>
              <a:latin typeface="Arial" pitchFamily="18"/>
            </a:endParaRPr>
          </a:p>
          <a:p>
            <a:pPr marL="342900" indent="-342900" hangingPunct="0">
              <a:buFontTx/>
              <a:buChar char="-"/>
            </a:pPr>
            <a:r>
              <a:rPr lang="hu-HU" sz="2200" b="1" dirty="0">
                <a:solidFill>
                  <a:srgbClr val="FF0000"/>
                </a:solidFill>
                <a:latin typeface="Arial" pitchFamily="18"/>
              </a:rPr>
              <a:t>Biztonságos: 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dirty="0">
                <a:latin typeface="Arial" pitchFamily="18"/>
              </a:rPr>
              <a:t>a gyerekek megtanulhatják a városban való tájékozódást, 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dirty="0">
                <a:latin typeface="Arial" pitchFamily="18"/>
              </a:rPr>
              <a:t>szabályos gyalogos közlekedést, 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dirty="0">
                <a:latin typeface="Arial" pitchFamily="18"/>
              </a:rPr>
              <a:t>közlekedési veszélyekre való felkészülést, 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dirty="0">
                <a:latin typeface="Arial" pitchFamily="18"/>
              </a:rPr>
              <a:t>önállóságra nevel (</a:t>
            </a:r>
            <a:r>
              <a:rPr lang="hu-HU" sz="2200" dirty="0" err="1">
                <a:latin typeface="Arial" pitchFamily="18"/>
              </a:rPr>
              <a:t>blahai</a:t>
            </a:r>
            <a:r>
              <a:rPr lang="hu-HU" sz="2200" dirty="0">
                <a:latin typeface="Arial" pitchFamily="18"/>
              </a:rPr>
              <a:t> nagyszülők tapasztalatai)</a:t>
            </a:r>
          </a:p>
          <a:p>
            <a:pPr marL="342900" marR="0" lvl="0" indent="-342900" algn="l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200" b="1" dirty="0">
                <a:latin typeface="Arial" pitchFamily="18"/>
              </a:rPr>
              <a:t>Környezetbarát</a:t>
            </a:r>
            <a:r>
              <a:rPr lang="hu-HU" sz="2200" dirty="0">
                <a:latin typeface="Arial" pitchFamily="18"/>
              </a:rPr>
              <a:t>: </a:t>
            </a:r>
          </a:p>
          <a:p>
            <a:pPr marL="800100" marR="0" lvl="1" indent="-342900" algn="l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200" dirty="0">
                <a:latin typeface="Arial" pitchFamily="18"/>
              </a:rPr>
              <a:t>élhetőbbé teszi a várost: csökken a forgalom, csökken a környezetterhelés, zaj- és levegőszennyezés, </a:t>
            </a:r>
          </a:p>
          <a:p>
            <a:pPr marL="800100" marR="0" lvl="1" indent="-342900" algn="l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200" dirty="0">
                <a:latin typeface="Arial" pitchFamily="18"/>
              </a:rPr>
              <a:t>kialakul a felelősségérzet a gyerekekben a környezetük iránt (heti egy szemétszedős nap)</a:t>
            </a:r>
          </a:p>
          <a:p>
            <a:pPr marL="342900" indent="-342900" hangingPunct="0">
              <a:buFontTx/>
              <a:buChar char="-"/>
            </a:pPr>
            <a:r>
              <a:rPr lang="hu-HU" sz="2200" b="1" dirty="0">
                <a:latin typeface="Arial" pitchFamily="18"/>
              </a:rPr>
              <a:t>Enyhíti a dugókat: 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dirty="0">
                <a:latin typeface="Arial" pitchFamily="18"/>
              </a:rPr>
              <a:t>Öngerjesztő folyamat: minél többen viszik autóval iskolába a gyereküket, annál nagyobb a forgalom, annál balesetveszélyesebb a közlekedés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dirty="0">
                <a:latin typeface="Arial" pitchFamily="18"/>
              </a:rPr>
              <a:t>Környezet- és egészségtudatos szülők sem merik már egyedül elengedni a gyermeküket gyalogosan</a:t>
            </a:r>
          </a:p>
          <a:p>
            <a:pPr marL="342900" indent="-342900" hangingPunct="0">
              <a:buFontTx/>
              <a:buChar char="-"/>
            </a:pPr>
            <a:r>
              <a:rPr lang="hu-HU" sz="2200" b="1" dirty="0">
                <a:latin typeface="Arial" pitchFamily="18"/>
              </a:rPr>
              <a:t>Közösségépítő ereje van: 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b="0" dirty="0">
                <a:latin typeface="Arial" pitchFamily="18"/>
              </a:rPr>
              <a:t>a gyerekek iskolán kívüli időben is már találkoznak egymással, évfolyamtársakkal, más gyerekek szüleivel, akik kísérőként </a:t>
            </a:r>
            <a:r>
              <a:rPr lang="hu-HU" sz="2200" b="0" dirty="0" err="1">
                <a:latin typeface="Arial" pitchFamily="18"/>
              </a:rPr>
              <a:t>önkénteskednek</a:t>
            </a:r>
            <a:r>
              <a:rPr lang="hu-HU" sz="2200" b="0" dirty="0">
                <a:latin typeface="Arial" pitchFamily="18"/>
              </a:rPr>
              <a:t>, 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b="0" dirty="0">
                <a:latin typeface="Arial" pitchFamily="18"/>
              </a:rPr>
              <a:t>barátkozást segítheti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b="0" dirty="0">
                <a:latin typeface="Arial" pitchFamily="18"/>
              </a:rPr>
              <a:t>Kísérőnek jelentkező szülők, aktív nagyszülők és más civil önkéntesek (akiknek szabad kapacitásaik vannak, és azt a közösség szolgálatába állítják) egymást segíthetik, egymást tehermentesíthetik, 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b="0" dirty="0">
                <a:latin typeface="Arial" pitchFamily="18"/>
              </a:rPr>
              <a:t>miközben a rendszeres, szabad levegőn végzett testmozgással ők is hozzájárulnak saját egészségük fenntartásához (nemcsak a gyerekekéhez)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b="0" dirty="0">
                <a:latin typeface="Arial" pitchFamily="18"/>
              </a:rPr>
              <a:t>Máris jelentkeztek a gödöllői civil szervezetek tagságából kísérőnek önkéntesek, de az ő táborukat is igyekszünk folyamatosan bővíteni</a:t>
            </a:r>
            <a:endParaRPr lang="hu-HU" sz="2200" dirty="0">
              <a:latin typeface="Arial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173210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>
            <p:ph type="dt" idx="1"/>
          </p:nvPr>
        </p:nvSpPr>
        <p:spPr>
          <a:ln/>
        </p:spPr>
        <p:txBody>
          <a:bodyPr wrap="square" lIns="99048" tIns="49524" rIns="99048" bIns="49524" anchor="t" anchorCtr="0">
            <a:noAutofit/>
          </a:bodyPr>
          <a:lstStyle/>
          <a:p>
            <a:pPr lvl="0"/>
            <a:fld id="{5209E076-1156-4632-AF86-D9F8FFF6E50A}" type="datetime1">
              <a:rPr lang="hu-HU"/>
              <a:pPr lvl="0"/>
              <a:t>2022. 03. 30.</a:t>
            </a:fld>
            <a:endParaRPr lang="hu-HU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99048" tIns="49524" rIns="99048" bIns="49524" anchor="b" anchorCtr="0">
            <a:noAutofit/>
          </a:bodyPr>
          <a:lstStyle/>
          <a:p>
            <a:pPr lvl="0"/>
            <a:fld id="{33A4BFFC-FFD7-43C8-8AEA-676D539049E3}" type="slidenum">
              <a:t>4</a:t>
            </a:fld>
            <a:endParaRPr lang="hu-HU"/>
          </a:p>
        </p:txBody>
      </p:sp>
      <p:sp>
        <p:nvSpPr>
          <p:cNvPr id="2" name="Diakép hely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709929" y="4861442"/>
            <a:ext cx="5679439" cy="4605978"/>
          </a:xfrm>
        </p:spPr>
        <p:txBody>
          <a:bodyPr lIns="0" tIns="0" rIns="0" bIns="0"/>
          <a:lstStyle/>
          <a:p>
            <a:pPr marL="342900" marR="0" lvl="0" indent="-342900" algn="l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200" b="1" dirty="0">
                <a:latin typeface="Arial" pitchFamily="18"/>
              </a:rPr>
              <a:t>Egészséges: </a:t>
            </a:r>
          </a:p>
          <a:p>
            <a:pPr marL="800100" marR="0" lvl="1" indent="-342900" algn="l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200" b="0" dirty="0">
                <a:latin typeface="Arial" pitchFamily="18"/>
              </a:rPr>
              <a:t>gyerekeknek alapvető szükséglete a mozgás. </a:t>
            </a:r>
          </a:p>
          <a:p>
            <a:pPr marL="800100" marR="0" lvl="1" indent="-342900" algn="l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200" b="0" dirty="0">
                <a:latin typeface="Arial" pitchFamily="18"/>
              </a:rPr>
              <a:t>A mozgással fejlődik az agyuk. </a:t>
            </a:r>
          </a:p>
          <a:p>
            <a:pPr marL="800100" marR="0" lvl="1" indent="-342900" algn="l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200" b="0" dirty="0">
                <a:latin typeface="Arial" pitchFamily="18"/>
              </a:rPr>
              <a:t>Ha nincs kielégítve a mozgásigényük, frusztráltak, nehezen kezelhetők lesznek. </a:t>
            </a:r>
          </a:p>
          <a:p>
            <a:pPr marL="800100" marR="0" lvl="1" indent="-342900" algn="l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200" b="0" dirty="0">
                <a:latin typeface="Arial" pitchFamily="18"/>
              </a:rPr>
              <a:t>Waldorf iskola tapasztalata: sétával indítják a napot, és utána sokkal jobban megy a tanulás is, könnyebben koncentrálnak a gyerekek (mint akkor, ha autóval hozzák őket, és épphogy csak „beesnek a padba”.</a:t>
            </a:r>
          </a:p>
          <a:p>
            <a:pPr marL="800100" marR="0" lvl="1" indent="-342900" algn="l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200" b="0" dirty="0">
                <a:latin typeface="Arial" pitchFamily="18"/>
              </a:rPr>
              <a:t>Felébrednek, ráhangolódnak a közösségre, az iskolai feladatokra.</a:t>
            </a:r>
            <a:endParaRPr lang="hu-HU" sz="2200" b="1" dirty="0">
              <a:solidFill>
                <a:srgbClr val="FF0000"/>
              </a:solidFill>
              <a:latin typeface="Arial" pitchFamily="18"/>
            </a:endParaRPr>
          </a:p>
          <a:p>
            <a:pPr marL="342900" indent="-342900" hangingPunct="0">
              <a:buFontTx/>
              <a:buChar char="-"/>
            </a:pPr>
            <a:r>
              <a:rPr lang="hu-HU" sz="2200" b="1" dirty="0">
                <a:solidFill>
                  <a:srgbClr val="FF0000"/>
                </a:solidFill>
                <a:latin typeface="Arial" pitchFamily="18"/>
              </a:rPr>
              <a:t>Biztonságos: 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dirty="0">
                <a:latin typeface="Arial" pitchFamily="18"/>
              </a:rPr>
              <a:t>a gyerekek megtanulhatják a városban való tájékozódást, 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dirty="0">
                <a:latin typeface="Arial" pitchFamily="18"/>
              </a:rPr>
              <a:t>szabályos gyalogos közlekedést, 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dirty="0">
                <a:latin typeface="Arial" pitchFamily="18"/>
              </a:rPr>
              <a:t>közlekedési veszélyekre való felkészülést, 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dirty="0">
                <a:latin typeface="Arial" pitchFamily="18"/>
              </a:rPr>
              <a:t>önállóságra nevel (</a:t>
            </a:r>
            <a:r>
              <a:rPr lang="hu-HU" sz="2200" dirty="0" err="1">
                <a:latin typeface="Arial" pitchFamily="18"/>
              </a:rPr>
              <a:t>blahai</a:t>
            </a:r>
            <a:r>
              <a:rPr lang="hu-HU" sz="2200" dirty="0">
                <a:latin typeface="Arial" pitchFamily="18"/>
              </a:rPr>
              <a:t> nagyszülők tapasztalatai)</a:t>
            </a:r>
          </a:p>
          <a:p>
            <a:pPr marL="342900" marR="0" lvl="0" indent="-342900" algn="l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200" b="1" dirty="0">
                <a:latin typeface="Arial" pitchFamily="18"/>
              </a:rPr>
              <a:t>Környezetbarát</a:t>
            </a:r>
            <a:r>
              <a:rPr lang="hu-HU" sz="2200" dirty="0">
                <a:latin typeface="Arial" pitchFamily="18"/>
              </a:rPr>
              <a:t>: </a:t>
            </a:r>
          </a:p>
          <a:p>
            <a:pPr marL="800100" marR="0" lvl="1" indent="-342900" algn="l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200" dirty="0">
                <a:latin typeface="Arial" pitchFamily="18"/>
              </a:rPr>
              <a:t>élhetőbbé teszi a várost: csökken a forgalom, csökken a környezetterhelés, zaj- és levegőszennyezés, </a:t>
            </a:r>
          </a:p>
          <a:p>
            <a:pPr marL="800100" marR="0" lvl="1" indent="-342900" algn="l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200" dirty="0">
                <a:latin typeface="Arial" pitchFamily="18"/>
              </a:rPr>
              <a:t>kialakul a felelősségérzet a gyerekekben a környezetük iránt (heti egy szemétszedős nap)</a:t>
            </a:r>
          </a:p>
          <a:p>
            <a:pPr marL="342900" indent="-342900" hangingPunct="0">
              <a:buFontTx/>
              <a:buChar char="-"/>
            </a:pPr>
            <a:r>
              <a:rPr lang="hu-HU" sz="2200" b="1" dirty="0">
                <a:latin typeface="Arial" pitchFamily="18"/>
              </a:rPr>
              <a:t>Enyhíti a dugókat: 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dirty="0">
                <a:latin typeface="Arial" pitchFamily="18"/>
              </a:rPr>
              <a:t>Öngerjesztő folyamat: minél többen viszik autóval iskolába a gyereküket, annál nagyobb a forgalom, annál balesetveszélyesebb a közlekedés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dirty="0">
                <a:latin typeface="Arial" pitchFamily="18"/>
              </a:rPr>
              <a:t>Környezet- és egészségtudatos szülők sem merik már egyedül elengedni a gyermeküket gyalogosan</a:t>
            </a:r>
          </a:p>
          <a:p>
            <a:pPr marL="342900" indent="-342900" hangingPunct="0">
              <a:buFontTx/>
              <a:buChar char="-"/>
            </a:pPr>
            <a:r>
              <a:rPr lang="hu-HU" sz="2200" b="1" dirty="0">
                <a:latin typeface="Arial" pitchFamily="18"/>
              </a:rPr>
              <a:t>Közösségépítő ereje van: 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b="0" dirty="0">
                <a:latin typeface="Arial" pitchFamily="18"/>
              </a:rPr>
              <a:t>a gyerekek iskolán kívüli időben is már találkoznak egymással, évfolyamtársakkal, más gyerekek szüleivel, akik kísérőként </a:t>
            </a:r>
            <a:r>
              <a:rPr lang="hu-HU" sz="2200" b="0" dirty="0" err="1">
                <a:latin typeface="Arial" pitchFamily="18"/>
              </a:rPr>
              <a:t>önkénteskednek</a:t>
            </a:r>
            <a:r>
              <a:rPr lang="hu-HU" sz="2200" b="0" dirty="0">
                <a:latin typeface="Arial" pitchFamily="18"/>
              </a:rPr>
              <a:t>, 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b="0" dirty="0">
                <a:latin typeface="Arial" pitchFamily="18"/>
              </a:rPr>
              <a:t>barátkozást segítheti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b="0" dirty="0">
                <a:latin typeface="Arial" pitchFamily="18"/>
              </a:rPr>
              <a:t>Kísérőnek jelentkező szülők, aktív nagyszülők és más civil önkéntesek (akiknek szabad kapacitásaik vannak, és azt a közösség szolgálatába állítják) egymást segíthetik, egymást tehermentesíthetik, 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b="0" dirty="0">
                <a:latin typeface="Arial" pitchFamily="18"/>
              </a:rPr>
              <a:t>miközben a rendszeres, szabad levegőn végzett testmozgással ők is hozzájárulnak saját egészségük fenntartásához (nemcsak a gyerekekéhez)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b="0" dirty="0">
                <a:latin typeface="Arial" pitchFamily="18"/>
              </a:rPr>
              <a:t>Máris jelentkeztek a gödöllői civil szervezetek tagságából kísérőnek önkéntesek, de az ő táborukat is igyekszünk folyamatosan bővíteni</a:t>
            </a:r>
            <a:endParaRPr lang="hu-HU" sz="2200" dirty="0">
              <a:latin typeface="Arial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20931487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>
            <p:ph type="dt" idx="1"/>
          </p:nvPr>
        </p:nvSpPr>
        <p:spPr>
          <a:ln/>
        </p:spPr>
        <p:txBody>
          <a:bodyPr wrap="square" lIns="99048" tIns="49524" rIns="99048" bIns="49524" anchor="t" anchorCtr="0">
            <a:noAutofit/>
          </a:bodyPr>
          <a:lstStyle/>
          <a:p>
            <a:pPr lvl="0"/>
            <a:fld id="{5209E076-1156-4632-AF86-D9F8FFF6E50A}" type="datetime1">
              <a:rPr lang="hu-HU"/>
              <a:pPr lvl="0"/>
              <a:t>2022. 03. 30.</a:t>
            </a:fld>
            <a:endParaRPr lang="hu-HU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99048" tIns="49524" rIns="99048" bIns="49524" anchor="b" anchorCtr="0">
            <a:noAutofit/>
          </a:bodyPr>
          <a:lstStyle/>
          <a:p>
            <a:pPr lvl="0"/>
            <a:fld id="{33A4BFFC-FFD7-43C8-8AEA-676D539049E3}" type="slidenum">
              <a:t>5</a:t>
            </a:fld>
            <a:endParaRPr lang="hu-HU"/>
          </a:p>
        </p:txBody>
      </p:sp>
      <p:sp>
        <p:nvSpPr>
          <p:cNvPr id="2" name="Diakép hely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709929" y="4861442"/>
            <a:ext cx="5679439" cy="4605978"/>
          </a:xfrm>
        </p:spPr>
        <p:txBody>
          <a:bodyPr lIns="0" tIns="0" rIns="0" bIns="0"/>
          <a:lstStyle/>
          <a:p>
            <a:pPr marL="342900" marR="0" lvl="0" indent="-342900" algn="l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200" b="1" dirty="0">
                <a:latin typeface="Arial" pitchFamily="18"/>
              </a:rPr>
              <a:t>Egészséges: </a:t>
            </a:r>
          </a:p>
          <a:p>
            <a:pPr marL="800100" marR="0" lvl="1" indent="-342900" algn="l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200" b="0" dirty="0">
                <a:latin typeface="Arial" pitchFamily="18"/>
              </a:rPr>
              <a:t>gyerekeknek alapvető szükséglete a mozgás. </a:t>
            </a:r>
          </a:p>
          <a:p>
            <a:pPr marL="800100" marR="0" lvl="1" indent="-342900" algn="l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200" b="0" dirty="0">
                <a:latin typeface="Arial" pitchFamily="18"/>
              </a:rPr>
              <a:t>A mozgással fejlődik az agyuk. </a:t>
            </a:r>
          </a:p>
          <a:p>
            <a:pPr marL="800100" marR="0" lvl="1" indent="-342900" algn="l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200" b="0" dirty="0">
                <a:latin typeface="Arial" pitchFamily="18"/>
              </a:rPr>
              <a:t>Ha nincs kielégítve a mozgásigényük, frusztráltak, nehezen kezelhetők lesznek. </a:t>
            </a:r>
          </a:p>
          <a:p>
            <a:pPr marL="800100" marR="0" lvl="1" indent="-342900" algn="l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200" b="0" dirty="0">
                <a:latin typeface="Arial" pitchFamily="18"/>
              </a:rPr>
              <a:t>Waldorf iskola tapasztalata: sétával indítják a napot, és utána sokkal jobban megy a tanulás is, könnyebben koncentrálnak a gyerekek (mint akkor, ha autóval hozzák őket, és épphogy csak „beesnek a padba”.</a:t>
            </a:r>
          </a:p>
          <a:p>
            <a:pPr marL="800100" marR="0" lvl="1" indent="-342900" algn="l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200" b="0" dirty="0">
                <a:latin typeface="Arial" pitchFamily="18"/>
              </a:rPr>
              <a:t>Felébrednek, ráhangolódnak a közösségre, az iskolai feladatokra.</a:t>
            </a:r>
            <a:endParaRPr lang="hu-HU" sz="2200" b="1" dirty="0">
              <a:solidFill>
                <a:srgbClr val="FF0000"/>
              </a:solidFill>
              <a:latin typeface="Arial" pitchFamily="18"/>
            </a:endParaRPr>
          </a:p>
          <a:p>
            <a:pPr marL="342900" indent="-342900" hangingPunct="0">
              <a:buFontTx/>
              <a:buChar char="-"/>
            </a:pPr>
            <a:r>
              <a:rPr lang="hu-HU" sz="2200" b="1" dirty="0">
                <a:solidFill>
                  <a:srgbClr val="FF0000"/>
                </a:solidFill>
                <a:latin typeface="Arial" pitchFamily="18"/>
              </a:rPr>
              <a:t>Biztonságos: 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dirty="0">
                <a:latin typeface="Arial" pitchFamily="18"/>
              </a:rPr>
              <a:t>a gyerekek megtanulhatják a városban való tájékozódást, 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dirty="0">
                <a:latin typeface="Arial" pitchFamily="18"/>
              </a:rPr>
              <a:t>szabályos gyalogos közlekedést, 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dirty="0">
                <a:latin typeface="Arial" pitchFamily="18"/>
              </a:rPr>
              <a:t>közlekedési veszélyekre való felkészülést, 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dirty="0">
                <a:latin typeface="Arial" pitchFamily="18"/>
              </a:rPr>
              <a:t>önállóságra nevel (</a:t>
            </a:r>
            <a:r>
              <a:rPr lang="hu-HU" sz="2200" dirty="0" err="1">
                <a:latin typeface="Arial" pitchFamily="18"/>
              </a:rPr>
              <a:t>blahai</a:t>
            </a:r>
            <a:r>
              <a:rPr lang="hu-HU" sz="2200" dirty="0">
                <a:latin typeface="Arial" pitchFamily="18"/>
              </a:rPr>
              <a:t> nagyszülők tapasztalatai)</a:t>
            </a:r>
          </a:p>
          <a:p>
            <a:pPr marL="342900" marR="0" lvl="0" indent="-342900" algn="l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200" b="1" dirty="0">
                <a:latin typeface="Arial" pitchFamily="18"/>
              </a:rPr>
              <a:t>Környezetbarát</a:t>
            </a:r>
            <a:r>
              <a:rPr lang="hu-HU" sz="2200" dirty="0">
                <a:latin typeface="Arial" pitchFamily="18"/>
              </a:rPr>
              <a:t>: </a:t>
            </a:r>
          </a:p>
          <a:p>
            <a:pPr marL="800100" marR="0" lvl="1" indent="-342900" algn="l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200" dirty="0">
                <a:latin typeface="Arial" pitchFamily="18"/>
              </a:rPr>
              <a:t>élhetőbbé teszi a várost: csökken a forgalom, csökken a környezetterhelés, zaj- és levegőszennyezés, </a:t>
            </a:r>
          </a:p>
          <a:p>
            <a:pPr marL="800100" marR="0" lvl="1" indent="-342900" algn="l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200" dirty="0">
                <a:latin typeface="Arial" pitchFamily="18"/>
              </a:rPr>
              <a:t>kialakul a felelősségérzet a gyerekekben a környezetük iránt (heti egy szemétszedős nap)</a:t>
            </a:r>
          </a:p>
          <a:p>
            <a:pPr marL="342900" indent="-342900" hangingPunct="0">
              <a:buFontTx/>
              <a:buChar char="-"/>
            </a:pPr>
            <a:r>
              <a:rPr lang="hu-HU" sz="2200" b="1" dirty="0">
                <a:latin typeface="Arial" pitchFamily="18"/>
              </a:rPr>
              <a:t>Enyhíti a dugókat: 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dirty="0">
                <a:latin typeface="Arial" pitchFamily="18"/>
              </a:rPr>
              <a:t>Öngerjesztő folyamat: minél többen viszik autóval iskolába a gyereküket, annál nagyobb a forgalom, annál balesetveszélyesebb a közlekedés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dirty="0">
                <a:latin typeface="Arial" pitchFamily="18"/>
              </a:rPr>
              <a:t>Környezet- és egészségtudatos szülők sem merik már egyedül elengedni a gyermeküket gyalogosan</a:t>
            </a:r>
          </a:p>
          <a:p>
            <a:pPr marL="342900" indent="-342900" hangingPunct="0">
              <a:buFontTx/>
              <a:buChar char="-"/>
            </a:pPr>
            <a:r>
              <a:rPr lang="hu-HU" sz="2200" b="1" dirty="0">
                <a:latin typeface="Arial" pitchFamily="18"/>
              </a:rPr>
              <a:t>Közösségépítő ereje van: 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b="0" dirty="0">
                <a:latin typeface="Arial" pitchFamily="18"/>
              </a:rPr>
              <a:t>a gyerekek iskolán kívüli időben is már találkoznak egymással, évfolyamtársakkal, más gyerekek szüleivel, akik kísérőként </a:t>
            </a:r>
            <a:r>
              <a:rPr lang="hu-HU" sz="2200" b="0" dirty="0" err="1">
                <a:latin typeface="Arial" pitchFamily="18"/>
              </a:rPr>
              <a:t>önkénteskednek</a:t>
            </a:r>
            <a:r>
              <a:rPr lang="hu-HU" sz="2200" b="0" dirty="0">
                <a:latin typeface="Arial" pitchFamily="18"/>
              </a:rPr>
              <a:t>, 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b="0" dirty="0">
                <a:latin typeface="Arial" pitchFamily="18"/>
              </a:rPr>
              <a:t>barátkozást segítheti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b="0" dirty="0">
                <a:latin typeface="Arial" pitchFamily="18"/>
              </a:rPr>
              <a:t>Kísérőnek jelentkező szülők, aktív nagyszülők és más civil önkéntesek (akiknek szabad kapacitásaik vannak, és azt a közösség szolgálatába állítják) egymást segíthetik, egymást tehermentesíthetik, 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b="0" dirty="0">
                <a:latin typeface="Arial" pitchFamily="18"/>
              </a:rPr>
              <a:t>miközben a rendszeres, szabad levegőn végzett testmozgással ők is hozzájárulnak saját egészségük fenntartásához (nemcsak a gyerekekéhez)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b="0" dirty="0">
                <a:latin typeface="Arial" pitchFamily="18"/>
              </a:rPr>
              <a:t>Máris jelentkeztek a gödöllői civil szervezetek tagságából kísérőnek önkéntesek, de az ő táborukat is igyekszünk folyamatosan bővíteni</a:t>
            </a:r>
            <a:endParaRPr lang="hu-HU" sz="2200" dirty="0">
              <a:latin typeface="Arial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29398990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>
            <p:ph type="dt" idx="1"/>
          </p:nvPr>
        </p:nvSpPr>
        <p:spPr>
          <a:ln/>
        </p:spPr>
        <p:txBody>
          <a:bodyPr wrap="square" lIns="99048" tIns="49524" rIns="99048" bIns="49524" anchor="t" anchorCtr="0">
            <a:noAutofit/>
          </a:bodyPr>
          <a:lstStyle/>
          <a:p>
            <a:pPr lvl="0"/>
            <a:fld id="{5209E076-1156-4632-AF86-D9F8FFF6E50A}" type="datetime1">
              <a:rPr lang="hu-HU"/>
              <a:pPr lvl="0"/>
              <a:t>2022. 03. 30.</a:t>
            </a:fld>
            <a:endParaRPr lang="hu-HU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99048" tIns="49524" rIns="99048" bIns="49524" anchor="b" anchorCtr="0">
            <a:noAutofit/>
          </a:bodyPr>
          <a:lstStyle/>
          <a:p>
            <a:pPr lvl="0"/>
            <a:fld id="{33A4BFFC-FFD7-43C8-8AEA-676D539049E3}" type="slidenum">
              <a:t>6</a:t>
            </a:fld>
            <a:endParaRPr lang="hu-HU"/>
          </a:p>
        </p:txBody>
      </p:sp>
      <p:sp>
        <p:nvSpPr>
          <p:cNvPr id="2" name="Diakép hely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709929" y="4861442"/>
            <a:ext cx="5679439" cy="4605978"/>
          </a:xfrm>
        </p:spPr>
        <p:txBody>
          <a:bodyPr lIns="0" tIns="0" rIns="0" bIns="0"/>
          <a:lstStyle/>
          <a:p>
            <a:pPr marL="342900" marR="0" lvl="0" indent="-342900" algn="l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200" b="1" dirty="0">
                <a:latin typeface="Arial" pitchFamily="18"/>
              </a:rPr>
              <a:t>Egészséges: </a:t>
            </a:r>
          </a:p>
          <a:p>
            <a:pPr marL="800100" marR="0" lvl="1" indent="-342900" algn="l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200" b="0" dirty="0">
                <a:latin typeface="Arial" pitchFamily="18"/>
              </a:rPr>
              <a:t>gyerekeknek alapvető szükséglete a mozgás. </a:t>
            </a:r>
          </a:p>
          <a:p>
            <a:pPr marL="800100" marR="0" lvl="1" indent="-342900" algn="l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200" b="0" dirty="0">
                <a:latin typeface="Arial" pitchFamily="18"/>
              </a:rPr>
              <a:t>A mozgással fejlődik az agyuk. </a:t>
            </a:r>
          </a:p>
          <a:p>
            <a:pPr marL="800100" marR="0" lvl="1" indent="-342900" algn="l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200" b="0" dirty="0">
                <a:latin typeface="Arial" pitchFamily="18"/>
              </a:rPr>
              <a:t>Ha nincs kielégítve a mozgásigényük, frusztráltak, nehezen kezelhetők lesznek. </a:t>
            </a:r>
          </a:p>
          <a:p>
            <a:pPr marL="800100" marR="0" lvl="1" indent="-342900" algn="l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200" b="0" dirty="0">
                <a:latin typeface="Arial" pitchFamily="18"/>
              </a:rPr>
              <a:t>Waldorf iskola tapasztalata: sétával indítják a napot, és utána sokkal jobban megy a tanulás is, könnyebben koncentrálnak a gyerekek (mint akkor, ha autóval hozzák őket, és épphogy csak „beesnek a padba”.</a:t>
            </a:r>
          </a:p>
          <a:p>
            <a:pPr marL="800100" marR="0" lvl="1" indent="-342900" algn="l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200" b="0" dirty="0">
                <a:latin typeface="Arial" pitchFamily="18"/>
              </a:rPr>
              <a:t>Felébrednek, ráhangolódnak a közösségre, az iskolai feladatokra.</a:t>
            </a:r>
            <a:endParaRPr lang="hu-HU" sz="2200" b="1" dirty="0">
              <a:solidFill>
                <a:srgbClr val="FF0000"/>
              </a:solidFill>
              <a:latin typeface="Arial" pitchFamily="18"/>
            </a:endParaRPr>
          </a:p>
          <a:p>
            <a:pPr marL="342900" indent="-342900" hangingPunct="0">
              <a:buFontTx/>
              <a:buChar char="-"/>
            </a:pPr>
            <a:r>
              <a:rPr lang="hu-HU" sz="2200" b="1" dirty="0">
                <a:solidFill>
                  <a:srgbClr val="FF0000"/>
                </a:solidFill>
                <a:latin typeface="Arial" pitchFamily="18"/>
              </a:rPr>
              <a:t>Biztonságos: 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dirty="0">
                <a:latin typeface="Arial" pitchFamily="18"/>
              </a:rPr>
              <a:t>a gyerekek megtanulhatják a városban való tájékozódást, 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dirty="0">
                <a:latin typeface="Arial" pitchFamily="18"/>
              </a:rPr>
              <a:t>szabályos gyalogos közlekedést, 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dirty="0">
                <a:latin typeface="Arial" pitchFamily="18"/>
              </a:rPr>
              <a:t>közlekedési veszélyekre való felkészülést, 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dirty="0">
                <a:latin typeface="Arial" pitchFamily="18"/>
              </a:rPr>
              <a:t>önállóságra nevel (</a:t>
            </a:r>
            <a:r>
              <a:rPr lang="hu-HU" sz="2200" dirty="0" err="1">
                <a:latin typeface="Arial" pitchFamily="18"/>
              </a:rPr>
              <a:t>blahai</a:t>
            </a:r>
            <a:r>
              <a:rPr lang="hu-HU" sz="2200" dirty="0">
                <a:latin typeface="Arial" pitchFamily="18"/>
              </a:rPr>
              <a:t> nagyszülők tapasztalatai)</a:t>
            </a:r>
          </a:p>
          <a:p>
            <a:pPr marL="342900" marR="0" lvl="0" indent="-342900" algn="l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200" b="1" dirty="0">
                <a:latin typeface="Arial" pitchFamily="18"/>
              </a:rPr>
              <a:t>Környezetbarát</a:t>
            </a:r>
            <a:r>
              <a:rPr lang="hu-HU" sz="2200" dirty="0">
                <a:latin typeface="Arial" pitchFamily="18"/>
              </a:rPr>
              <a:t>: </a:t>
            </a:r>
          </a:p>
          <a:p>
            <a:pPr marL="800100" marR="0" lvl="1" indent="-342900" algn="l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200" dirty="0">
                <a:latin typeface="Arial" pitchFamily="18"/>
              </a:rPr>
              <a:t>élhetőbbé teszi a várost: csökken a forgalom, csökken a környezetterhelés, zaj- és levegőszennyezés, </a:t>
            </a:r>
          </a:p>
          <a:p>
            <a:pPr marL="800100" marR="0" lvl="1" indent="-342900" algn="l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200" dirty="0">
                <a:latin typeface="Arial" pitchFamily="18"/>
              </a:rPr>
              <a:t>kialakul a felelősségérzet a gyerekekben a környezetük iránt (heti egy szemétszedős nap)</a:t>
            </a:r>
          </a:p>
          <a:p>
            <a:pPr marL="342900" indent="-342900" hangingPunct="0">
              <a:buFontTx/>
              <a:buChar char="-"/>
            </a:pPr>
            <a:r>
              <a:rPr lang="hu-HU" sz="2200" b="1" dirty="0">
                <a:latin typeface="Arial" pitchFamily="18"/>
              </a:rPr>
              <a:t>Enyhíti a dugókat: 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dirty="0">
                <a:latin typeface="Arial" pitchFamily="18"/>
              </a:rPr>
              <a:t>Öngerjesztő folyamat: minél többen viszik autóval iskolába a gyereküket, annál nagyobb a forgalom, annál balesetveszélyesebb a közlekedés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dirty="0">
                <a:latin typeface="Arial" pitchFamily="18"/>
              </a:rPr>
              <a:t>Környezet- és egészségtudatos szülők sem merik már egyedül elengedni a gyermeküket gyalogosan</a:t>
            </a:r>
          </a:p>
          <a:p>
            <a:pPr marL="342900" indent="-342900" hangingPunct="0">
              <a:buFontTx/>
              <a:buChar char="-"/>
            </a:pPr>
            <a:r>
              <a:rPr lang="hu-HU" sz="2200" b="1" dirty="0">
                <a:latin typeface="Arial" pitchFamily="18"/>
              </a:rPr>
              <a:t>Közösségépítő ereje van: 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b="0" dirty="0">
                <a:latin typeface="Arial" pitchFamily="18"/>
              </a:rPr>
              <a:t>a gyerekek iskolán kívüli időben is már találkoznak egymással, évfolyamtársakkal, más gyerekek szüleivel, akik kísérőként </a:t>
            </a:r>
            <a:r>
              <a:rPr lang="hu-HU" sz="2200" b="0" dirty="0" err="1">
                <a:latin typeface="Arial" pitchFamily="18"/>
              </a:rPr>
              <a:t>önkénteskednek</a:t>
            </a:r>
            <a:r>
              <a:rPr lang="hu-HU" sz="2200" b="0" dirty="0">
                <a:latin typeface="Arial" pitchFamily="18"/>
              </a:rPr>
              <a:t>, 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b="0" dirty="0">
                <a:latin typeface="Arial" pitchFamily="18"/>
              </a:rPr>
              <a:t>barátkozást segítheti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b="0" dirty="0">
                <a:latin typeface="Arial" pitchFamily="18"/>
              </a:rPr>
              <a:t>Kísérőnek jelentkező szülők, aktív nagyszülők és más civil önkéntesek (akiknek szabad kapacitásaik vannak, és azt a közösség szolgálatába állítják) egymást segíthetik, egymást tehermentesíthetik, 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b="0" dirty="0">
                <a:latin typeface="Arial" pitchFamily="18"/>
              </a:rPr>
              <a:t>miközben a rendszeres, szabad levegőn végzett testmozgással ők is hozzájárulnak saját egészségük fenntartásához (nemcsak a gyerekekéhez)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b="0" dirty="0">
                <a:latin typeface="Arial" pitchFamily="18"/>
              </a:rPr>
              <a:t>Máris jelentkeztek a gödöllői civil szervezetek tagságából kísérőnek önkéntesek, de az ő táborukat is igyekszünk folyamatosan bővíteni</a:t>
            </a:r>
            <a:endParaRPr lang="hu-HU" sz="2200" dirty="0">
              <a:latin typeface="Arial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7315095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>
            <p:ph type="dt" idx="1"/>
          </p:nvPr>
        </p:nvSpPr>
        <p:spPr>
          <a:ln/>
        </p:spPr>
        <p:txBody>
          <a:bodyPr wrap="square" lIns="99048" tIns="49524" rIns="99048" bIns="49524" anchor="t" anchorCtr="0">
            <a:noAutofit/>
          </a:bodyPr>
          <a:lstStyle/>
          <a:p>
            <a:pPr lvl="0"/>
            <a:fld id="{5209E076-1156-4632-AF86-D9F8FFF6E50A}" type="datetime1">
              <a:rPr lang="hu-HU"/>
              <a:pPr lvl="0"/>
              <a:t>2022. 03. 30.</a:t>
            </a:fld>
            <a:endParaRPr lang="hu-HU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99048" tIns="49524" rIns="99048" bIns="49524" anchor="b" anchorCtr="0">
            <a:noAutofit/>
          </a:bodyPr>
          <a:lstStyle/>
          <a:p>
            <a:pPr lvl="0"/>
            <a:fld id="{33A4BFFC-FFD7-43C8-8AEA-676D539049E3}" type="slidenum">
              <a:t>7</a:t>
            </a:fld>
            <a:endParaRPr lang="hu-HU"/>
          </a:p>
        </p:txBody>
      </p:sp>
      <p:sp>
        <p:nvSpPr>
          <p:cNvPr id="2" name="Diakép hely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709929" y="4861442"/>
            <a:ext cx="5679439" cy="4605978"/>
          </a:xfrm>
        </p:spPr>
        <p:txBody>
          <a:bodyPr lIns="0" tIns="0" rIns="0" bIns="0"/>
          <a:lstStyle/>
          <a:p>
            <a:pPr marL="342900" marR="0" lvl="0" indent="-342900" algn="l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200" b="1" dirty="0">
                <a:latin typeface="Arial" pitchFamily="18"/>
              </a:rPr>
              <a:t>Egészséges: </a:t>
            </a:r>
          </a:p>
          <a:p>
            <a:pPr marL="800100" marR="0" lvl="1" indent="-342900" algn="l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200" b="0" dirty="0">
                <a:latin typeface="Arial" pitchFamily="18"/>
              </a:rPr>
              <a:t>gyerekeknek alapvető szükséglete a mozgás. </a:t>
            </a:r>
          </a:p>
          <a:p>
            <a:pPr marL="800100" marR="0" lvl="1" indent="-342900" algn="l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200" b="0" dirty="0">
                <a:latin typeface="Arial" pitchFamily="18"/>
              </a:rPr>
              <a:t>A mozgással fejlődik az agyuk. </a:t>
            </a:r>
          </a:p>
          <a:p>
            <a:pPr marL="800100" marR="0" lvl="1" indent="-342900" algn="l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200" b="0" dirty="0">
                <a:latin typeface="Arial" pitchFamily="18"/>
              </a:rPr>
              <a:t>Ha nincs kielégítve a mozgásigényük, frusztráltak, nehezen kezelhetők lesznek. </a:t>
            </a:r>
          </a:p>
          <a:p>
            <a:pPr marL="800100" marR="0" lvl="1" indent="-342900" algn="l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200" b="0" dirty="0">
                <a:latin typeface="Arial" pitchFamily="18"/>
              </a:rPr>
              <a:t>Waldorf iskola tapasztalata: sétával indítják a napot, és utána sokkal jobban megy a tanulás is, könnyebben koncentrálnak a gyerekek (mint akkor, ha autóval hozzák őket, és épphogy csak „beesnek a padba”.</a:t>
            </a:r>
          </a:p>
          <a:p>
            <a:pPr marL="800100" marR="0" lvl="1" indent="-342900" algn="l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200" b="0" dirty="0">
                <a:latin typeface="Arial" pitchFamily="18"/>
              </a:rPr>
              <a:t>Felébrednek, ráhangolódnak a közösségre, az iskolai feladatokra.</a:t>
            </a:r>
            <a:endParaRPr lang="hu-HU" sz="2200" b="1" dirty="0">
              <a:solidFill>
                <a:srgbClr val="FF0000"/>
              </a:solidFill>
              <a:latin typeface="Arial" pitchFamily="18"/>
            </a:endParaRPr>
          </a:p>
          <a:p>
            <a:pPr marL="342900" indent="-342900" hangingPunct="0">
              <a:buFontTx/>
              <a:buChar char="-"/>
            </a:pPr>
            <a:r>
              <a:rPr lang="hu-HU" sz="2200" b="1" dirty="0">
                <a:solidFill>
                  <a:srgbClr val="FF0000"/>
                </a:solidFill>
                <a:latin typeface="Arial" pitchFamily="18"/>
              </a:rPr>
              <a:t>Biztonságos: 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dirty="0">
                <a:latin typeface="Arial" pitchFamily="18"/>
              </a:rPr>
              <a:t>a gyerekek megtanulhatják a városban való tájékozódást, 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dirty="0">
                <a:latin typeface="Arial" pitchFamily="18"/>
              </a:rPr>
              <a:t>szabályos gyalogos közlekedést, 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dirty="0">
                <a:latin typeface="Arial" pitchFamily="18"/>
              </a:rPr>
              <a:t>közlekedési veszélyekre való felkészülést, 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dirty="0">
                <a:latin typeface="Arial" pitchFamily="18"/>
              </a:rPr>
              <a:t>önállóságra nevel (</a:t>
            </a:r>
            <a:r>
              <a:rPr lang="hu-HU" sz="2200" dirty="0" err="1">
                <a:latin typeface="Arial" pitchFamily="18"/>
              </a:rPr>
              <a:t>blahai</a:t>
            </a:r>
            <a:r>
              <a:rPr lang="hu-HU" sz="2200" dirty="0">
                <a:latin typeface="Arial" pitchFamily="18"/>
              </a:rPr>
              <a:t> nagyszülők tapasztalatai)</a:t>
            </a:r>
          </a:p>
          <a:p>
            <a:pPr marL="342900" marR="0" lvl="0" indent="-342900" algn="l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200" b="1" dirty="0">
                <a:latin typeface="Arial" pitchFamily="18"/>
              </a:rPr>
              <a:t>Környezetbarát</a:t>
            </a:r>
            <a:r>
              <a:rPr lang="hu-HU" sz="2200" dirty="0">
                <a:latin typeface="Arial" pitchFamily="18"/>
              </a:rPr>
              <a:t>: </a:t>
            </a:r>
          </a:p>
          <a:p>
            <a:pPr marL="800100" marR="0" lvl="1" indent="-342900" algn="l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200" dirty="0">
                <a:latin typeface="Arial" pitchFamily="18"/>
              </a:rPr>
              <a:t>élhetőbbé teszi a várost: csökken a forgalom, csökken a környezetterhelés, zaj- és levegőszennyezés, </a:t>
            </a:r>
          </a:p>
          <a:p>
            <a:pPr marL="800100" marR="0" lvl="1" indent="-342900" algn="l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200" dirty="0">
                <a:latin typeface="Arial" pitchFamily="18"/>
              </a:rPr>
              <a:t>kialakul a felelősségérzet a gyerekekben a környezetük iránt (heti egy szemétszedős nap)</a:t>
            </a:r>
          </a:p>
          <a:p>
            <a:pPr marL="342900" indent="-342900" hangingPunct="0">
              <a:buFontTx/>
              <a:buChar char="-"/>
            </a:pPr>
            <a:r>
              <a:rPr lang="hu-HU" sz="2200" b="1" dirty="0">
                <a:latin typeface="Arial" pitchFamily="18"/>
              </a:rPr>
              <a:t>Enyhíti a dugókat: 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dirty="0">
                <a:latin typeface="Arial" pitchFamily="18"/>
              </a:rPr>
              <a:t>Öngerjesztő folyamat: minél többen viszik autóval iskolába a gyereküket, annál nagyobb a forgalom, annál balesetveszélyesebb a közlekedés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dirty="0">
                <a:latin typeface="Arial" pitchFamily="18"/>
              </a:rPr>
              <a:t>Környezet- és egészségtudatos szülők sem merik már egyedül elengedni a gyermeküket gyalogosan</a:t>
            </a:r>
          </a:p>
          <a:p>
            <a:pPr marL="342900" indent="-342900" hangingPunct="0">
              <a:buFontTx/>
              <a:buChar char="-"/>
            </a:pPr>
            <a:r>
              <a:rPr lang="hu-HU" sz="2200" b="1" dirty="0">
                <a:latin typeface="Arial" pitchFamily="18"/>
              </a:rPr>
              <a:t>Közösségépítő ereje van: 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b="0" dirty="0">
                <a:latin typeface="Arial" pitchFamily="18"/>
              </a:rPr>
              <a:t>a gyerekek iskolán kívüli időben is már találkoznak egymással, évfolyamtársakkal, más gyerekek szüleivel, akik kísérőként </a:t>
            </a:r>
            <a:r>
              <a:rPr lang="hu-HU" sz="2200" b="0" dirty="0" err="1">
                <a:latin typeface="Arial" pitchFamily="18"/>
              </a:rPr>
              <a:t>önkénteskednek</a:t>
            </a:r>
            <a:r>
              <a:rPr lang="hu-HU" sz="2200" b="0" dirty="0">
                <a:latin typeface="Arial" pitchFamily="18"/>
              </a:rPr>
              <a:t>, 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b="0" dirty="0">
                <a:latin typeface="Arial" pitchFamily="18"/>
              </a:rPr>
              <a:t>barátkozást segítheti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b="0" dirty="0">
                <a:latin typeface="Arial" pitchFamily="18"/>
              </a:rPr>
              <a:t>Kísérőnek jelentkező szülők, aktív nagyszülők és más civil önkéntesek (akiknek szabad kapacitásaik vannak, és azt a közösség szolgálatába állítják) egymást segíthetik, egymást tehermentesíthetik, 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b="0" dirty="0">
                <a:latin typeface="Arial" pitchFamily="18"/>
              </a:rPr>
              <a:t>miközben a rendszeres, szabad levegőn végzett testmozgással ők is hozzájárulnak saját egészségük fenntartásához (nemcsak a gyerekekéhez)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b="0" dirty="0">
                <a:latin typeface="Arial" pitchFamily="18"/>
              </a:rPr>
              <a:t>Máris jelentkeztek a gödöllői civil szervezetek tagságából kísérőnek önkéntesek, de az ő táborukat is igyekszünk folyamatosan bővíteni</a:t>
            </a:r>
            <a:endParaRPr lang="hu-HU" sz="2200" dirty="0">
              <a:latin typeface="Arial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10047340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>
            <p:ph type="dt" idx="1"/>
          </p:nvPr>
        </p:nvSpPr>
        <p:spPr>
          <a:ln/>
        </p:spPr>
        <p:txBody>
          <a:bodyPr wrap="square" lIns="99048" tIns="49524" rIns="99048" bIns="49524" anchor="t" anchorCtr="0">
            <a:noAutofit/>
          </a:bodyPr>
          <a:lstStyle/>
          <a:p>
            <a:pPr lvl="0"/>
            <a:fld id="{5209E076-1156-4632-AF86-D9F8FFF6E50A}" type="datetime1">
              <a:rPr lang="hu-HU"/>
              <a:pPr lvl="0"/>
              <a:t>2022. 03. 30.</a:t>
            </a:fld>
            <a:endParaRPr lang="hu-HU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99048" tIns="49524" rIns="99048" bIns="49524" anchor="b" anchorCtr="0">
            <a:noAutofit/>
          </a:bodyPr>
          <a:lstStyle/>
          <a:p>
            <a:pPr lvl="0"/>
            <a:fld id="{33A4BFFC-FFD7-43C8-8AEA-676D539049E3}" type="slidenum">
              <a:t>8</a:t>
            </a:fld>
            <a:endParaRPr lang="hu-HU"/>
          </a:p>
        </p:txBody>
      </p:sp>
      <p:sp>
        <p:nvSpPr>
          <p:cNvPr id="2" name="Diakép hely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709929" y="4861442"/>
            <a:ext cx="5679439" cy="4605978"/>
          </a:xfrm>
        </p:spPr>
        <p:txBody>
          <a:bodyPr lIns="0" tIns="0" rIns="0" bIns="0"/>
          <a:lstStyle/>
          <a:p>
            <a:pPr marL="342900" marR="0" lvl="0" indent="-342900" algn="l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200" b="1" dirty="0">
                <a:latin typeface="Arial" pitchFamily="18"/>
              </a:rPr>
              <a:t>Egészséges: </a:t>
            </a:r>
          </a:p>
          <a:p>
            <a:pPr marL="800100" marR="0" lvl="1" indent="-342900" algn="l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200" b="0" dirty="0">
                <a:latin typeface="Arial" pitchFamily="18"/>
              </a:rPr>
              <a:t>gyerekeknek alapvető szükséglete a mozgás. </a:t>
            </a:r>
          </a:p>
          <a:p>
            <a:pPr marL="800100" marR="0" lvl="1" indent="-342900" algn="l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200" b="0" dirty="0">
                <a:latin typeface="Arial" pitchFamily="18"/>
              </a:rPr>
              <a:t>A mozgással fejlődik az agyuk. </a:t>
            </a:r>
          </a:p>
          <a:p>
            <a:pPr marL="800100" marR="0" lvl="1" indent="-342900" algn="l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200" b="0" dirty="0">
                <a:latin typeface="Arial" pitchFamily="18"/>
              </a:rPr>
              <a:t>Ha nincs kielégítve a mozgásigényük, frusztráltak, nehezen kezelhetők lesznek. </a:t>
            </a:r>
          </a:p>
          <a:p>
            <a:pPr marL="800100" marR="0" lvl="1" indent="-342900" algn="l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200" b="0" dirty="0">
                <a:latin typeface="Arial" pitchFamily="18"/>
              </a:rPr>
              <a:t>Waldorf iskola tapasztalata: sétával indítják a napot, és utána sokkal jobban megy a tanulás is, könnyebben koncentrálnak a gyerekek (mint akkor, ha autóval hozzák őket, és épphogy csak „beesnek a padba”.</a:t>
            </a:r>
          </a:p>
          <a:p>
            <a:pPr marL="800100" marR="0" lvl="1" indent="-342900" algn="l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200" b="0" dirty="0">
                <a:latin typeface="Arial" pitchFamily="18"/>
              </a:rPr>
              <a:t>Felébrednek, ráhangolódnak a közösségre, az iskolai feladatokra.</a:t>
            </a:r>
            <a:endParaRPr lang="hu-HU" sz="2200" b="1" dirty="0">
              <a:solidFill>
                <a:srgbClr val="FF0000"/>
              </a:solidFill>
              <a:latin typeface="Arial" pitchFamily="18"/>
            </a:endParaRPr>
          </a:p>
          <a:p>
            <a:pPr marL="342900" indent="-342900" hangingPunct="0">
              <a:buFontTx/>
              <a:buChar char="-"/>
            </a:pPr>
            <a:r>
              <a:rPr lang="hu-HU" sz="2200" b="1" dirty="0">
                <a:solidFill>
                  <a:srgbClr val="FF0000"/>
                </a:solidFill>
                <a:latin typeface="Arial" pitchFamily="18"/>
              </a:rPr>
              <a:t>Biztonságos: 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dirty="0">
                <a:latin typeface="Arial" pitchFamily="18"/>
              </a:rPr>
              <a:t>a gyerekek megtanulhatják a városban való tájékozódást, 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dirty="0">
                <a:latin typeface="Arial" pitchFamily="18"/>
              </a:rPr>
              <a:t>szabályos gyalogos közlekedést, 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dirty="0">
                <a:latin typeface="Arial" pitchFamily="18"/>
              </a:rPr>
              <a:t>közlekedési veszélyekre való felkészülést, 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dirty="0">
                <a:latin typeface="Arial" pitchFamily="18"/>
              </a:rPr>
              <a:t>önállóságra nevel (</a:t>
            </a:r>
            <a:r>
              <a:rPr lang="hu-HU" sz="2200" dirty="0" err="1">
                <a:latin typeface="Arial" pitchFamily="18"/>
              </a:rPr>
              <a:t>blahai</a:t>
            </a:r>
            <a:r>
              <a:rPr lang="hu-HU" sz="2200" dirty="0">
                <a:latin typeface="Arial" pitchFamily="18"/>
              </a:rPr>
              <a:t> nagyszülők tapasztalatai)</a:t>
            </a:r>
          </a:p>
          <a:p>
            <a:pPr marL="342900" marR="0" lvl="0" indent="-342900" algn="l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200" b="1" dirty="0">
                <a:latin typeface="Arial" pitchFamily="18"/>
              </a:rPr>
              <a:t>Környezetbarát</a:t>
            </a:r>
            <a:r>
              <a:rPr lang="hu-HU" sz="2200" dirty="0">
                <a:latin typeface="Arial" pitchFamily="18"/>
              </a:rPr>
              <a:t>: </a:t>
            </a:r>
          </a:p>
          <a:p>
            <a:pPr marL="800100" marR="0" lvl="1" indent="-342900" algn="l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200" dirty="0">
                <a:latin typeface="Arial" pitchFamily="18"/>
              </a:rPr>
              <a:t>élhetőbbé teszi a várost: csökken a forgalom, csökken a környezetterhelés, zaj- és levegőszennyezés, </a:t>
            </a:r>
          </a:p>
          <a:p>
            <a:pPr marL="800100" marR="0" lvl="1" indent="-342900" algn="l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200" dirty="0">
                <a:latin typeface="Arial" pitchFamily="18"/>
              </a:rPr>
              <a:t>kialakul a felelősségérzet a gyerekekben a környezetük iránt (heti egy szemétszedős nap)</a:t>
            </a:r>
          </a:p>
          <a:p>
            <a:pPr marL="342900" indent="-342900" hangingPunct="0">
              <a:buFontTx/>
              <a:buChar char="-"/>
            </a:pPr>
            <a:r>
              <a:rPr lang="hu-HU" sz="2200" b="1" dirty="0">
                <a:latin typeface="Arial" pitchFamily="18"/>
              </a:rPr>
              <a:t>Enyhíti a dugókat: 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dirty="0">
                <a:latin typeface="Arial" pitchFamily="18"/>
              </a:rPr>
              <a:t>Öngerjesztő folyamat: minél többen viszik autóval iskolába a gyereküket, annál nagyobb a forgalom, annál balesetveszélyesebb a közlekedés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dirty="0">
                <a:latin typeface="Arial" pitchFamily="18"/>
              </a:rPr>
              <a:t>Környezet- és egészségtudatos szülők sem merik már egyedül elengedni a gyermeküket gyalogosan</a:t>
            </a:r>
          </a:p>
          <a:p>
            <a:pPr marL="342900" indent="-342900" hangingPunct="0">
              <a:buFontTx/>
              <a:buChar char="-"/>
            </a:pPr>
            <a:r>
              <a:rPr lang="hu-HU" sz="2200" b="1" dirty="0">
                <a:latin typeface="Arial" pitchFamily="18"/>
              </a:rPr>
              <a:t>Közösségépítő ereje van: 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b="0" dirty="0">
                <a:latin typeface="Arial" pitchFamily="18"/>
              </a:rPr>
              <a:t>a gyerekek iskolán kívüli időben is már találkoznak egymással, évfolyamtársakkal, más gyerekek szüleivel, akik kísérőként </a:t>
            </a:r>
            <a:r>
              <a:rPr lang="hu-HU" sz="2200" b="0" dirty="0" err="1">
                <a:latin typeface="Arial" pitchFamily="18"/>
              </a:rPr>
              <a:t>önkénteskednek</a:t>
            </a:r>
            <a:r>
              <a:rPr lang="hu-HU" sz="2200" b="0" dirty="0">
                <a:latin typeface="Arial" pitchFamily="18"/>
              </a:rPr>
              <a:t>, 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b="0" dirty="0">
                <a:latin typeface="Arial" pitchFamily="18"/>
              </a:rPr>
              <a:t>barátkozást segítheti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b="0" dirty="0">
                <a:latin typeface="Arial" pitchFamily="18"/>
              </a:rPr>
              <a:t>Kísérőnek jelentkező szülők, aktív nagyszülők és más civil önkéntesek (akiknek szabad kapacitásaik vannak, és azt a közösség szolgálatába állítják) egymást segíthetik, egymást tehermentesíthetik, 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b="0" dirty="0">
                <a:latin typeface="Arial" pitchFamily="18"/>
              </a:rPr>
              <a:t>miközben a rendszeres, szabad levegőn végzett testmozgással ők is hozzájárulnak saját egészségük fenntartásához (nemcsak a gyerekekéhez)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b="0" dirty="0">
                <a:latin typeface="Arial" pitchFamily="18"/>
              </a:rPr>
              <a:t>Máris jelentkeztek a gödöllői civil szervezetek tagságából kísérőnek önkéntesek, de az ő táborukat is igyekszünk folyamatosan bővíteni</a:t>
            </a:r>
            <a:endParaRPr lang="hu-HU" sz="2200" dirty="0">
              <a:latin typeface="Arial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25948669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>
            <p:ph type="dt" idx="1"/>
          </p:nvPr>
        </p:nvSpPr>
        <p:spPr>
          <a:ln/>
        </p:spPr>
        <p:txBody>
          <a:bodyPr wrap="square" lIns="99048" tIns="49524" rIns="99048" bIns="49524" anchor="t" anchorCtr="0">
            <a:noAutofit/>
          </a:bodyPr>
          <a:lstStyle/>
          <a:p>
            <a:pPr lvl="0"/>
            <a:fld id="{5209E076-1156-4632-AF86-D9F8FFF6E50A}" type="datetime1">
              <a:rPr lang="hu-HU"/>
              <a:pPr lvl="0"/>
              <a:t>2022. 03. 30.</a:t>
            </a:fld>
            <a:endParaRPr lang="hu-HU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99048" tIns="49524" rIns="99048" bIns="49524" anchor="b" anchorCtr="0">
            <a:noAutofit/>
          </a:bodyPr>
          <a:lstStyle/>
          <a:p>
            <a:pPr lvl="0"/>
            <a:fld id="{33A4BFFC-FFD7-43C8-8AEA-676D539049E3}" type="slidenum">
              <a:t>9</a:t>
            </a:fld>
            <a:endParaRPr lang="hu-HU"/>
          </a:p>
        </p:txBody>
      </p:sp>
      <p:sp>
        <p:nvSpPr>
          <p:cNvPr id="2" name="Diakép hely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4F81BD"/>
          </a:solidFill>
          <a:ln w="25560">
            <a:solidFill>
              <a:srgbClr val="385D8A"/>
            </a:solidFill>
            <a:prstDash val="solid"/>
          </a:ln>
        </p:spPr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>
          <a:xfrm>
            <a:off x="709929" y="4861442"/>
            <a:ext cx="5679439" cy="4605978"/>
          </a:xfrm>
        </p:spPr>
        <p:txBody>
          <a:bodyPr lIns="0" tIns="0" rIns="0" bIns="0"/>
          <a:lstStyle/>
          <a:p>
            <a:pPr marL="342900" marR="0" lvl="0" indent="-342900" algn="l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200" b="1" dirty="0">
                <a:latin typeface="Arial" pitchFamily="18"/>
              </a:rPr>
              <a:t>Egészséges: </a:t>
            </a:r>
          </a:p>
          <a:p>
            <a:pPr marL="800100" marR="0" lvl="1" indent="-342900" algn="l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200" b="0" dirty="0">
                <a:latin typeface="Arial" pitchFamily="18"/>
              </a:rPr>
              <a:t>gyerekeknek alapvető szükséglete a mozgás. </a:t>
            </a:r>
          </a:p>
          <a:p>
            <a:pPr marL="800100" marR="0" lvl="1" indent="-342900" algn="l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200" b="0" dirty="0">
                <a:latin typeface="Arial" pitchFamily="18"/>
              </a:rPr>
              <a:t>A mozgással fejlődik az agyuk. </a:t>
            </a:r>
          </a:p>
          <a:p>
            <a:pPr marL="800100" marR="0" lvl="1" indent="-342900" algn="l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200" b="0" dirty="0">
                <a:latin typeface="Arial" pitchFamily="18"/>
              </a:rPr>
              <a:t>Ha nincs kielégítve a mozgásigényük, frusztráltak, nehezen kezelhetők lesznek. </a:t>
            </a:r>
          </a:p>
          <a:p>
            <a:pPr marL="800100" marR="0" lvl="1" indent="-342900" algn="l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200" b="0" dirty="0">
                <a:latin typeface="Arial" pitchFamily="18"/>
              </a:rPr>
              <a:t>Waldorf iskola tapasztalata: sétával indítják a napot, és utána sokkal jobban megy a tanulás is, könnyebben koncentrálnak a gyerekek (mint akkor, ha autóval hozzák őket, és épphogy csak „beesnek a padba”.</a:t>
            </a:r>
          </a:p>
          <a:p>
            <a:pPr marL="800100" marR="0" lvl="1" indent="-342900" algn="l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200" b="0" dirty="0">
                <a:latin typeface="Arial" pitchFamily="18"/>
              </a:rPr>
              <a:t>Felébrednek, ráhangolódnak a közösségre, az iskolai feladatokra.</a:t>
            </a:r>
            <a:endParaRPr lang="hu-HU" sz="2200" b="1" dirty="0">
              <a:solidFill>
                <a:srgbClr val="FF0000"/>
              </a:solidFill>
              <a:latin typeface="Arial" pitchFamily="18"/>
            </a:endParaRPr>
          </a:p>
          <a:p>
            <a:pPr marL="342900" indent="-342900" hangingPunct="0">
              <a:buFontTx/>
              <a:buChar char="-"/>
            </a:pPr>
            <a:r>
              <a:rPr lang="hu-HU" sz="2200" b="1" dirty="0">
                <a:solidFill>
                  <a:srgbClr val="FF0000"/>
                </a:solidFill>
                <a:latin typeface="Arial" pitchFamily="18"/>
              </a:rPr>
              <a:t>Biztonságos: 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dirty="0">
                <a:latin typeface="Arial" pitchFamily="18"/>
              </a:rPr>
              <a:t>a gyerekek megtanulhatják a városban való tájékozódást, 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dirty="0">
                <a:latin typeface="Arial" pitchFamily="18"/>
              </a:rPr>
              <a:t>szabályos gyalogos közlekedést, 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dirty="0">
                <a:latin typeface="Arial" pitchFamily="18"/>
              </a:rPr>
              <a:t>közlekedési veszélyekre való felkészülést, 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dirty="0">
                <a:latin typeface="Arial" pitchFamily="18"/>
              </a:rPr>
              <a:t>önállóságra nevel (</a:t>
            </a:r>
            <a:r>
              <a:rPr lang="hu-HU" sz="2200" dirty="0" err="1">
                <a:latin typeface="Arial" pitchFamily="18"/>
              </a:rPr>
              <a:t>blahai</a:t>
            </a:r>
            <a:r>
              <a:rPr lang="hu-HU" sz="2200" dirty="0">
                <a:latin typeface="Arial" pitchFamily="18"/>
              </a:rPr>
              <a:t> nagyszülők tapasztalatai)</a:t>
            </a:r>
          </a:p>
          <a:p>
            <a:pPr marL="342900" marR="0" lvl="0" indent="-342900" algn="l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200" b="1" dirty="0">
                <a:latin typeface="Arial" pitchFamily="18"/>
              </a:rPr>
              <a:t>Környezetbarát</a:t>
            </a:r>
            <a:r>
              <a:rPr lang="hu-HU" sz="2200" dirty="0">
                <a:latin typeface="Arial" pitchFamily="18"/>
              </a:rPr>
              <a:t>: </a:t>
            </a:r>
          </a:p>
          <a:p>
            <a:pPr marL="800100" marR="0" lvl="1" indent="-342900" algn="l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200" dirty="0">
                <a:latin typeface="Arial" pitchFamily="18"/>
              </a:rPr>
              <a:t>élhetőbbé teszi a várost: csökken a forgalom, csökken a környezetterhelés, zaj- és levegőszennyezés, </a:t>
            </a:r>
          </a:p>
          <a:p>
            <a:pPr marL="800100" marR="0" lvl="1" indent="-342900" algn="l" defTabSz="914400" rtl="0" eaLnBrk="1" fontAlgn="auto" latinLnBrk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u-HU" sz="2200" dirty="0">
                <a:latin typeface="Arial" pitchFamily="18"/>
              </a:rPr>
              <a:t>kialakul a felelősségérzet a gyerekekben a környezetük iránt (heti egy szemétszedős nap)</a:t>
            </a:r>
          </a:p>
          <a:p>
            <a:pPr marL="342900" indent="-342900" hangingPunct="0">
              <a:buFontTx/>
              <a:buChar char="-"/>
            </a:pPr>
            <a:r>
              <a:rPr lang="hu-HU" sz="2200" b="1" dirty="0">
                <a:latin typeface="Arial" pitchFamily="18"/>
              </a:rPr>
              <a:t>Enyhíti a dugókat: 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dirty="0">
                <a:latin typeface="Arial" pitchFamily="18"/>
              </a:rPr>
              <a:t>Öngerjesztő folyamat: minél többen viszik autóval iskolába a gyereküket, annál nagyobb a forgalom, annál balesetveszélyesebb a közlekedés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dirty="0">
                <a:latin typeface="Arial" pitchFamily="18"/>
              </a:rPr>
              <a:t>Környezet- és egészségtudatos szülők sem merik már egyedül elengedni a gyermeküket gyalogosan</a:t>
            </a:r>
          </a:p>
          <a:p>
            <a:pPr marL="342900" indent="-342900" hangingPunct="0">
              <a:buFontTx/>
              <a:buChar char="-"/>
            </a:pPr>
            <a:r>
              <a:rPr lang="hu-HU" sz="2200" b="1" dirty="0">
                <a:latin typeface="Arial" pitchFamily="18"/>
              </a:rPr>
              <a:t>Közösségépítő ereje van: 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b="0" dirty="0">
                <a:latin typeface="Arial" pitchFamily="18"/>
              </a:rPr>
              <a:t>a gyerekek iskolán kívüli időben is már találkoznak egymással, évfolyamtársakkal, más gyerekek szüleivel, akik kísérőként </a:t>
            </a:r>
            <a:r>
              <a:rPr lang="hu-HU" sz="2200" b="0" dirty="0" err="1">
                <a:latin typeface="Arial" pitchFamily="18"/>
              </a:rPr>
              <a:t>önkénteskednek</a:t>
            </a:r>
            <a:r>
              <a:rPr lang="hu-HU" sz="2200" b="0" dirty="0">
                <a:latin typeface="Arial" pitchFamily="18"/>
              </a:rPr>
              <a:t>, 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b="0" dirty="0">
                <a:latin typeface="Arial" pitchFamily="18"/>
              </a:rPr>
              <a:t>barátkozást segítheti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b="0" dirty="0">
                <a:latin typeface="Arial" pitchFamily="18"/>
              </a:rPr>
              <a:t>Kísérőnek jelentkező szülők, aktív nagyszülők és más civil önkéntesek (akiknek szabad kapacitásaik vannak, és azt a közösség szolgálatába állítják) egymást segíthetik, egymást tehermentesíthetik, 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b="0" dirty="0">
                <a:latin typeface="Arial" pitchFamily="18"/>
              </a:rPr>
              <a:t>miközben a rendszeres, szabad levegőn végzett testmozgással ők is hozzájárulnak saját egészségük fenntartásához (nemcsak a gyerekekéhez)</a:t>
            </a:r>
          </a:p>
          <a:p>
            <a:pPr marL="800100" lvl="1" indent="-342900" hangingPunct="0">
              <a:buFontTx/>
              <a:buChar char="-"/>
            </a:pPr>
            <a:r>
              <a:rPr lang="hu-HU" sz="2200" b="0" dirty="0">
                <a:latin typeface="Arial" pitchFamily="18"/>
              </a:rPr>
              <a:t>Máris jelentkeztek a gödöllői civil szervezetek tagságából kísérőnek önkéntesek, de az ő táborukat is igyekszünk folyamatosan bővíteni</a:t>
            </a:r>
            <a:endParaRPr lang="hu-HU" sz="2200" dirty="0">
              <a:latin typeface="Arial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4047749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ctrTitle"/>
          </p:nvPr>
        </p:nvSpPr>
        <p:spPr>
          <a:xfrm>
            <a:off x="685799" y="2130480"/>
            <a:ext cx="7772400" cy="146988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 txBox="1">
            <a:spLocks noGrp="1"/>
          </p:cNvSpPr>
          <p:nvPr>
            <p:ph type="subTitle" idx="1"/>
          </p:nvPr>
        </p:nvSpPr>
        <p:spPr>
          <a:xfrm>
            <a:off x="1371599" y="3886200"/>
            <a:ext cx="6400799" cy="1752479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3567A86-7FD2-4448-AC69-9B6DB427BF92}" type="datetime1">
              <a:rPr lang="hu-HU"/>
              <a:pPr lvl="0"/>
              <a:t>2022. 03. 30.</a:t>
            </a:fld>
            <a:endParaRPr lang="hu-HU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u-HU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4884D32-59D2-43AB-AD7E-802E3266DDCF}" type="slidenum">
              <a:t>‹#›</a:t>
            </a:fld>
            <a:endParaRPr lang="hu-HU"/>
          </a:p>
        </p:txBody>
      </p:sp>
      <p:sp>
        <p:nvSpPr>
          <p:cNvPr id="7" name="Szöveg helye 6"/>
          <p:cNvSpPr txBox="1">
            <a:spLocks noGrp="1"/>
          </p:cNvSpPr>
          <p:nvPr>
            <p:ph type="body" idx="4294967295"/>
          </p:nvPr>
        </p:nvSpPr>
        <p:spPr>
          <a:xfrm>
            <a:off x="457200" y="1604520"/>
            <a:ext cx="8229240" cy="4526280"/>
          </a:xfrm>
        </p:spPr>
        <p:txBody>
          <a:bodyPr lIns="0" tIns="0" rIns="0" bIns="0"/>
          <a:lstStyle>
            <a:lvl1pPr hangingPunct="0">
              <a:spcBef>
                <a:spcPts val="0"/>
              </a:spcBef>
              <a:spcAft>
                <a:spcPts val="1417"/>
              </a:spcAft>
              <a:defRPr lang="hu-HU">
                <a:latin typeface="Arial" pitchFamily="18"/>
              </a:defRPr>
            </a:lvl1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6247019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ED84DEB-75D7-4A65-8659-8C269E0E44D5}" type="datetime1">
              <a:rPr lang="hu-HU"/>
              <a:pPr lvl="0"/>
              <a:t>2022. 03. 30.</a:t>
            </a:fld>
            <a:endParaRPr lang="hu-HU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u-HU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1F52B7-56B0-4588-B312-F0EFD13D31BA}" type="slidenum"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51021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 txBox="1">
            <a:spLocks noGrp="1"/>
          </p:cNvSpPr>
          <p:nvPr>
            <p:ph type="title" orient="vert"/>
          </p:nvPr>
        </p:nvSpPr>
        <p:spPr>
          <a:xfrm>
            <a:off x="6629400" y="274680"/>
            <a:ext cx="2057400" cy="5851440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80"/>
            <a:ext cx="6019919" cy="585144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955A122-06EF-4C12-B41E-090E3E71353C}" type="datetime1">
              <a:rPr lang="hu-HU"/>
              <a:pPr lvl="0"/>
              <a:t>2022. 03. 30.</a:t>
            </a:fld>
            <a:endParaRPr lang="hu-HU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u-HU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42FBFB0-E308-4DC3-9458-EF31B82C6A08}" type="slidenum"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92901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type="title" idx="4294967295"/>
          </p:nvPr>
        </p:nvSpPr>
        <p:spPr>
          <a:xfrm>
            <a:off x="457200" y="1600200"/>
            <a:ext cx="8229600" cy="4525920"/>
          </a:xfrm>
        </p:spPr>
        <p:txBody>
          <a:bodyPr anchor="t" anchorCtr="0"/>
          <a:lstStyle>
            <a:lvl1pPr marL="343080" indent="-343080" algn="l">
              <a:spcBef>
                <a:spcPts val="799"/>
              </a:spcBef>
              <a:buSzPct val="100000"/>
              <a:buFont typeface="Arial" pitchFamily="32"/>
              <a:buChar char="•"/>
              <a:defRPr sz="3200"/>
            </a:lvl1pPr>
          </a:lstStyle>
          <a:p>
            <a:pPr lvl="0"/>
            <a:r>
              <a:rPr lang="en-US"/>
              <a:t>Click to edit Master text styles</a:t>
            </a:r>
            <a:br>
              <a:rPr lang="en-US"/>
            </a:br>
            <a:r>
              <a:rPr lang="en-US"/>
              <a:t>Second level</a:t>
            </a:r>
            <a:br>
              <a:rPr lang="en-US"/>
            </a:br>
            <a:r>
              <a:rPr lang="en-US"/>
              <a:t>Third level</a:t>
            </a:r>
            <a:br>
              <a:rPr lang="en-US"/>
            </a:br>
            <a:r>
              <a:rPr lang="en-US"/>
              <a:t>Fourth level</a:t>
            </a:r>
            <a:br>
              <a:rPr lang="en-US"/>
            </a:br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9C58594-1376-4331-B210-E3964ACAFAEB}" type="datetime1">
              <a:rPr lang="hu-HU"/>
              <a:pPr lvl="0"/>
              <a:t>2022. 03. 30.</a:t>
            </a:fld>
            <a:endParaRPr lang="hu-HU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u-HU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9BA347F-9D99-4A32-9DD0-DD2912774576}" type="slidenum">
              <a:t>‹#›</a:t>
            </a:fld>
            <a:endParaRPr lang="hu-HU"/>
          </a:p>
        </p:txBody>
      </p:sp>
      <p:sp>
        <p:nvSpPr>
          <p:cNvPr id="7" name="Tartalom helye 6"/>
          <p:cNvSpPr txBox="1">
            <a:spLocks noGrp="1"/>
          </p:cNvSpPr>
          <p:nvPr>
            <p:ph idx="1"/>
          </p:nvPr>
        </p:nvSpPr>
        <p:spPr>
          <a:xfrm>
            <a:off x="457200" y="1604520"/>
            <a:ext cx="8229240" cy="4526280"/>
          </a:xfrm>
        </p:spPr>
        <p:txBody>
          <a:bodyPr lIns="0" tIns="0" rIns="0" bIns="0"/>
          <a:lstStyle>
            <a:lvl1pPr hangingPunct="0">
              <a:spcBef>
                <a:spcPts val="0"/>
              </a:spcBef>
              <a:spcAft>
                <a:spcPts val="1417"/>
              </a:spcAft>
              <a:defRPr lang="hu-HU">
                <a:latin typeface="Arial" pitchFamily="18"/>
              </a:defRPr>
            </a:lvl1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8889254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722159" y="4406759"/>
            <a:ext cx="7772400" cy="1362240"/>
          </a:xfrm>
        </p:spPr>
        <p:txBody>
          <a:bodyPr anchor="t" anchorCtr="0"/>
          <a:lstStyle>
            <a:lvl1pPr algn="l">
              <a:defRPr sz="4000" b="1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722159" y="2906640"/>
            <a:ext cx="7772400" cy="1500119"/>
          </a:xfrm>
        </p:spPr>
        <p:txBody>
          <a:bodyPr anchor="b"/>
          <a:lstStyle>
            <a:lvl1pPr marL="0" indent="0">
              <a:spcBef>
                <a:spcPts val="499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1FD3B9-AB1C-41A4-AAC7-9B0A153D6493}" type="datetime1">
              <a:rPr lang="hu-HU"/>
              <a:pPr lvl="0"/>
              <a:t>2022. 03. 30.</a:t>
            </a:fld>
            <a:endParaRPr lang="hu-HU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u-HU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6FA9345-93B6-41C7-86C4-A23EB5084023}" type="slidenum"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38713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type="title" idx="4294967295"/>
          </p:nvPr>
        </p:nvSpPr>
        <p:spPr>
          <a:xfrm>
            <a:off x="457200" y="1600200"/>
            <a:ext cx="4038479" cy="4525920"/>
          </a:xfrm>
        </p:spPr>
        <p:txBody>
          <a:bodyPr anchor="t" anchorCtr="0"/>
          <a:lstStyle>
            <a:lvl1pPr marL="343080" indent="-343080" algn="l">
              <a:spcBef>
                <a:spcPts val="700"/>
              </a:spcBef>
              <a:buSzPct val="100000"/>
              <a:buFont typeface="Arial" pitchFamily="32"/>
              <a:buChar char="•"/>
              <a:defRPr sz="2800"/>
            </a:lvl1pPr>
          </a:lstStyle>
          <a:p>
            <a:pPr lvl="0"/>
            <a:r>
              <a:rPr lang="en-US"/>
              <a:t>Click to edit Master text styles</a:t>
            </a:r>
            <a:br>
              <a:rPr lang="en-US"/>
            </a:br>
            <a:r>
              <a:rPr lang="en-US"/>
              <a:t>Second level</a:t>
            </a:r>
            <a:br>
              <a:rPr lang="en-US"/>
            </a:br>
            <a:r>
              <a:rPr lang="en-US"/>
              <a:t>Third level</a:t>
            </a:r>
            <a:br>
              <a:rPr lang="en-US"/>
            </a:br>
            <a:r>
              <a:rPr lang="en-US"/>
              <a:t>Fourth level</a:t>
            </a:r>
            <a:br>
              <a:rPr lang="en-US"/>
            </a:br>
            <a:r>
              <a:rPr lang="en-US"/>
              <a:t>Fifth level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type="title" idx="4294967295"/>
          </p:nvPr>
        </p:nvSpPr>
        <p:spPr>
          <a:xfrm>
            <a:off x="4648320" y="1600200"/>
            <a:ext cx="4038479" cy="4525920"/>
          </a:xfrm>
        </p:spPr>
        <p:txBody>
          <a:bodyPr anchor="t" anchorCtr="0"/>
          <a:lstStyle>
            <a:lvl1pPr marL="343080" indent="-343080" algn="l">
              <a:spcBef>
                <a:spcPts val="700"/>
              </a:spcBef>
              <a:buSzPct val="100000"/>
              <a:buFont typeface="Arial" pitchFamily="32"/>
              <a:buChar char="•"/>
              <a:defRPr sz="2800"/>
            </a:lvl1pPr>
          </a:lstStyle>
          <a:p>
            <a:pPr lvl="0"/>
            <a:r>
              <a:rPr lang="en-US"/>
              <a:t>Click to edit Master text styles</a:t>
            </a:r>
            <a:br>
              <a:rPr lang="en-US"/>
            </a:br>
            <a:r>
              <a:rPr lang="en-US"/>
              <a:t>Second level</a:t>
            </a:r>
            <a:br>
              <a:rPr lang="en-US"/>
            </a:br>
            <a:r>
              <a:rPr lang="en-US"/>
              <a:t>Third level</a:t>
            </a:r>
            <a:br>
              <a:rPr lang="en-US"/>
            </a:br>
            <a:r>
              <a:rPr lang="en-US"/>
              <a:t>Fourth level</a:t>
            </a:r>
            <a:br>
              <a:rPr lang="en-US"/>
            </a:br>
            <a:r>
              <a:rPr lang="en-US"/>
              <a:t>Fifth level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9F9E16C-38B6-4467-81E1-45F697623897}" type="datetime1">
              <a:rPr lang="hu-HU"/>
              <a:pPr lvl="0"/>
              <a:t>2022. 03. 30.</a:t>
            </a:fld>
            <a:endParaRPr lang="hu-HU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u-HU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FD797E0-633C-49C1-A654-66FED32F100B}" type="slidenum"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59503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535039"/>
            <a:ext cx="4040279" cy="639720"/>
          </a:xfrm>
        </p:spPr>
        <p:txBody>
          <a:bodyPr anchor="b"/>
          <a:lstStyle>
            <a:lvl1pPr marL="0" indent="0">
              <a:spcBef>
                <a:spcPts val="601"/>
              </a:spcBef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 txBox="1">
            <a:spLocks noGrp="1"/>
          </p:cNvSpPr>
          <p:nvPr>
            <p:ph type="title" idx="4294967295"/>
          </p:nvPr>
        </p:nvSpPr>
        <p:spPr>
          <a:xfrm>
            <a:off x="457200" y="2174760"/>
            <a:ext cx="4040279" cy="3951360"/>
          </a:xfrm>
        </p:spPr>
        <p:txBody>
          <a:bodyPr anchor="t" anchorCtr="0"/>
          <a:lstStyle>
            <a:lvl1pPr marL="343080" indent="-343080" algn="l">
              <a:spcBef>
                <a:spcPts val="601"/>
              </a:spcBef>
              <a:buSzPct val="100000"/>
              <a:buFont typeface="Arial" pitchFamily="32"/>
              <a:buChar char="•"/>
              <a:defRPr sz="2400"/>
            </a:lvl1pPr>
          </a:lstStyle>
          <a:p>
            <a:pPr lvl="0"/>
            <a:r>
              <a:rPr lang="en-US"/>
              <a:t>Click to edit Master text styles</a:t>
            </a:r>
            <a:br>
              <a:rPr lang="en-US"/>
            </a:br>
            <a:r>
              <a:rPr lang="en-US"/>
              <a:t>Second level</a:t>
            </a:r>
            <a:br>
              <a:rPr lang="en-US"/>
            </a:br>
            <a:r>
              <a:rPr lang="en-US"/>
              <a:t>Third level</a:t>
            </a:r>
            <a:br>
              <a:rPr lang="en-US"/>
            </a:br>
            <a:r>
              <a:rPr lang="en-US"/>
              <a:t>Fourth level</a:t>
            </a:r>
            <a:br>
              <a:rPr lang="en-US"/>
            </a:br>
            <a:r>
              <a:rPr lang="en-US"/>
              <a:t>Fifth level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3"/>
          </p:nvPr>
        </p:nvSpPr>
        <p:spPr>
          <a:xfrm>
            <a:off x="4645080" y="1535039"/>
            <a:ext cx="4041719" cy="639720"/>
          </a:xfrm>
        </p:spPr>
        <p:txBody>
          <a:bodyPr anchor="b"/>
          <a:lstStyle>
            <a:lvl1pPr marL="0" indent="0">
              <a:spcBef>
                <a:spcPts val="601"/>
              </a:spcBef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 txBox="1">
            <a:spLocks noGrp="1"/>
          </p:cNvSpPr>
          <p:nvPr>
            <p:ph type="title" idx="4294967295"/>
          </p:nvPr>
        </p:nvSpPr>
        <p:spPr>
          <a:xfrm>
            <a:off x="4645080" y="2174760"/>
            <a:ext cx="4041719" cy="3951360"/>
          </a:xfrm>
        </p:spPr>
        <p:txBody>
          <a:bodyPr anchor="t" anchorCtr="0"/>
          <a:lstStyle>
            <a:lvl1pPr marL="343080" indent="-343080" algn="l">
              <a:spcBef>
                <a:spcPts val="601"/>
              </a:spcBef>
              <a:buSzPct val="100000"/>
              <a:buFont typeface="Arial" pitchFamily="32"/>
              <a:buChar char="•"/>
              <a:defRPr sz="2400"/>
            </a:lvl1pPr>
          </a:lstStyle>
          <a:p>
            <a:pPr lvl="0"/>
            <a:r>
              <a:rPr lang="en-US"/>
              <a:t>Click to edit Master text styles</a:t>
            </a:r>
            <a:br>
              <a:rPr lang="en-US"/>
            </a:br>
            <a:r>
              <a:rPr lang="en-US"/>
              <a:t>Second level</a:t>
            </a:r>
            <a:br>
              <a:rPr lang="en-US"/>
            </a:br>
            <a:r>
              <a:rPr lang="en-US"/>
              <a:t>Third level</a:t>
            </a:r>
            <a:br>
              <a:rPr lang="en-US"/>
            </a:br>
            <a:r>
              <a:rPr lang="en-US"/>
              <a:t>Fourth level</a:t>
            </a:r>
            <a:br>
              <a:rPr lang="en-US"/>
            </a:br>
            <a:r>
              <a:rPr lang="en-US"/>
              <a:t>Fifth level</a:t>
            </a:r>
          </a:p>
        </p:txBody>
      </p:sp>
      <p:sp>
        <p:nvSpPr>
          <p:cNvPr id="7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216AB57-551F-479D-8A63-8BE2D3AF5FEA}" type="datetime1">
              <a:rPr lang="hu-HU"/>
              <a:pPr lvl="0"/>
              <a:t>2022. 03. 30.</a:t>
            </a:fld>
            <a:endParaRPr lang="hu-HU"/>
          </a:p>
        </p:txBody>
      </p:sp>
      <p:sp>
        <p:nvSpPr>
          <p:cNvPr id="8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u-HU"/>
          </a:p>
        </p:txBody>
      </p:sp>
      <p:sp>
        <p:nvSpPr>
          <p:cNvPr id="9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F338A8B-3F32-4F67-B5A7-88BA566DE09E}" type="slidenum"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82248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5A678D1-57A9-4FF4-B90C-16E7CA7E752A}" type="datetime1">
              <a:rPr lang="hu-HU"/>
              <a:pPr lvl="0"/>
              <a:t>2022. 03. 30.</a:t>
            </a:fld>
            <a:endParaRPr lang="hu-HU"/>
          </a:p>
        </p:txBody>
      </p:sp>
      <p:sp>
        <p:nvSpPr>
          <p:cNvPr id="4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u-HU"/>
          </a:p>
        </p:txBody>
      </p:sp>
      <p:sp>
        <p:nvSpPr>
          <p:cNvPr id="5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8B8CC1-CC22-4D8B-B2BB-2E0F044AEDE5}" type="slidenum"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28161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2D9B201-7695-43AB-AAEC-9DDAB38B569B}" type="datetime1">
              <a:rPr lang="hu-HU"/>
              <a:pPr lvl="0"/>
              <a:t>2022. 03. 30.</a:t>
            </a:fld>
            <a:endParaRPr lang="hu-HU"/>
          </a:p>
        </p:txBody>
      </p:sp>
      <p:sp>
        <p:nvSpPr>
          <p:cNvPr id="3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u-HU"/>
          </a:p>
        </p:txBody>
      </p:sp>
      <p:sp>
        <p:nvSpPr>
          <p:cNvPr id="4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006C336-87BE-4615-9CBE-999E22081324}" type="slidenum"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3155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457200" y="272880"/>
            <a:ext cx="3008160" cy="1162080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 txBox="1">
            <a:spLocks noGrp="1"/>
          </p:cNvSpPr>
          <p:nvPr>
            <p:ph type="title" idx="4294967295"/>
          </p:nvPr>
        </p:nvSpPr>
        <p:spPr>
          <a:xfrm>
            <a:off x="3575159" y="272880"/>
            <a:ext cx="5111640" cy="5853240"/>
          </a:xfrm>
        </p:spPr>
        <p:txBody>
          <a:bodyPr anchor="t" anchorCtr="0"/>
          <a:lstStyle>
            <a:lvl1pPr marL="343080" indent="-343080" algn="l">
              <a:spcBef>
                <a:spcPts val="799"/>
              </a:spcBef>
              <a:buSzPct val="100000"/>
              <a:buFont typeface="Arial" pitchFamily="32"/>
              <a:buChar char="•"/>
              <a:defRPr sz="3200"/>
            </a:lvl1pPr>
          </a:lstStyle>
          <a:p>
            <a:pPr lvl="0"/>
            <a:r>
              <a:rPr lang="en-US"/>
              <a:t>Click to edit Master text styles</a:t>
            </a:r>
            <a:br>
              <a:rPr lang="en-US"/>
            </a:br>
            <a:r>
              <a:rPr lang="en-US"/>
              <a:t>Second level</a:t>
            </a:r>
            <a:br>
              <a:rPr lang="en-US"/>
            </a:br>
            <a:r>
              <a:rPr lang="en-US"/>
              <a:t>Third level</a:t>
            </a:r>
            <a:br>
              <a:rPr lang="en-US"/>
            </a:br>
            <a:r>
              <a:rPr lang="en-US"/>
              <a:t>Fourth level</a:t>
            </a:r>
            <a:br>
              <a:rPr lang="en-US"/>
            </a:br>
            <a:r>
              <a:rPr lang="en-US"/>
              <a:t>Fifth level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457200" y="1434960"/>
            <a:ext cx="3008160" cy="4691160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D2CFE48-D578-4F6F-93B8-6AABC8114AEE}" type="datetime1">
              <a:rPr lang="hu-HU"/>
              <a:pPr lvl="0"/>
              <a:t>2022. 03. 30.</a:t>
            </a:fld>
            <a:endParaRPr lang="hu-HU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u-HU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26710E7-7C85-4DCB-BDDC-BE73126B0E55}" type="slidenum"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43070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792440" y="4800600"/>
            <a:ext cx="5486399" cy="566640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 txBox="1">
            <a:spLocks noGrp="1"/>
          </p:cNvSpPr>
          <p:nvPr>
            <p:ph type="title" idx="4294967295"/>
          </p:nvPr>
        </p:nvSpPr>
        <p:spPr>
          <a:xfrm>
            <a:off x="1792440" y="612720"/>
            <a:ext cx="5486399" cy="4114800"/>
          </a:xfrm>
        </p:spPr>
        <p:txBody>
          <a:bodyPr anchor="t" anchorCtr="0"/>
          <a:lstStyle>
            <a:lvl1pPr hangingPunct="0">
              <a:defRPr lang="hu-HU">
                <a:latin typeface="Arial" pitchFamily="18"/>
              </a:defRPr>
            </a:lvl1pPr>
          </a:lstStyle>
          <a:p>
            <a:pPr lvl="0"/>
            <a:endParaRPr lang="hu-HU"/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2"/>
          </p:nvPr>
        </p:nvSpPr>
        <p:spPr>
          <a:xfrm>
            <a:off x="1792440" y="5367240"/>
            <a:ext cx="5486399" cy="804959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E2400A-04B6-41F6-9960-8BC2FE3480DE}" type="datetime1">
              <a:rPr lang="hu-HU"/>
              <a:pPr lvl="0"/>
              <a:t>2022. 03. 30.</a:t>
            </a:fld>
            <a:endParaRPr lang="hu-HU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u-HU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E105909-C04C-466B-BDA5-A8C49F293B23}" type="slidenum"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27056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457200" y="27468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1">
            <a:no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457200" y="6356520"/>
            <a:ext cx="2133720" cy="36504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Autofit/>
          </a:bodyPr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u-HU" sz="1200" b="0" i="0" u="none" strike="noStrike" kern="1200" spc="0" baseline="0">
                <a:solidFill>
                  <a:srgbClr val="898989"/>
                </a:solidFill>
                <a:latin typeface="Calibri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5EBD1A36-CDB0-46BA-8712-35289FD79B05}" type="datetime1">
              <a:rPr lang="hu-HU"/>
              <a:pPr lvl="0"/>
              <a:t>2022. 03. 30.</a:t>
            </a:fld>
            <a:endParaRPr lang="hu-HU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124079" y="6356520"/>
            <a:ext cx="2895479" cy="36504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1">
            <a:noAutofit/>
          </a:bodyPr>
          <a:lstStyle>
            <a:lvl1pPr lvl="0" rtl="0" hangingPunct="0">
              <a:buNone/>
              <a:tabLst/>
              <a:defRPr lang="hu-HU" sz="2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hu-HU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6553080" y="6356520"/>
            <a:ext cx="2133720" cy="36504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Autofit/>
          </a:bodyPr>
          <a:lstStyle>
            <a:lvl1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u-HU" sz="1200" b="0" i="0" u="none" strike="noStrike" kern="1200" spc="0" baseline="0">
                <a:solidFill>
                  <a:srgbClr val="898989"/>
                </a:solidFill>
                <a:latin typeface="Calibri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1B7D0442-71C5-44D4-9088-6909E4D17DE0}" type="slidenum"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ctr" rtl="0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spc="0" baseline="0">
          <a:ln>
            <a:noFill/>
          </a:ln>
          <a:solidFill>
            <a:srgbClr val="000000"/>
          </a:solidFill>
          <a:latin typeface="Calibri" pitchFamily="18"/>
          <a:ea typeface="Arial Unicode MS" pitchFamily="2"/>
          <a:cs typeface="Mangal" pitchFamily="2"/>
        </a:defRPr>
      </a:lvl1pPr>
    </p:titleStyle>
    <p:bodyStyle>
      <a:lvl1pPr marL="343080" marR="0" lvl="0" indent="-343080" algn="l" rtl="0" hangingPunct="1">
        <a:lnSpc>
          <a:spcPct val="100000"/>
        </a:lnSpc>
        <a:spcBef>
          <a:spcPts val="799"/>
        </a:spcBef>
        <a:spcAft>
          <a:spcPts val="0"/>
        </a:spcAft>
        <a:buSzPct val="100000"/>
        <a:buFont typeface="Arial" pitchFamily="32"/>
        <a:buChar char="•"/>
        <a:tabLst/>
        <a:defRPr lang="en-US" sz="3200" b="0" i="0" u="none" strike="noStrike" kern="1200" spc="0" baseline="0">
          <a:ln>
            <a:noFill/>
          </a:ln>
          <a:solidFill>
            <a:srgbClr val="000000"/>
          </a:solidFill>
          <a:latin typeface="Calibri" pitchFamily="18"/>
          <a:ea typeface="Arial Unicode MS" pitchFamily="2"/>
          <a:cs typeface="Mangal" pitchFamily="2"/>
        </a:defRPr>
      </a:lvl1pPr>
      <a:lvl2pPr marL="743040" marR="0" lvl="1" indent="-285840" algn="l" rtl="0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2"/>
        <a:buChar char="–"/>
        <a:tabLst/>
        <a:defRPr lang="en-US" sz="2800" b="0" i="0" u="none" strike="noStrike" kern="1200" spc="0" baseline="0">
          <a:ln>
            <a:noFill/>
          </a:ln>
          <a:solidFill>
            <a:srgbClr val="000000"/>
          </a:solidFill>
          <a:latin typeface="Calibri" pitchFamily="18"/>
          <a:ea typeface="Arial Unicode MS" pitchFamily="2"/>
          <a:cs typeface="Mangal" pitchFamily="2"/>
        </a:defRPr>
      </a:lvl2pPr>
      <a:lvl3pPr marL="1143000" marR="0" lvl="2" indent="-228600" algn="l" rtl="0" hangingPunct="1">
        <a:lnSpc>
          <a:spcPct val="100000"/>
        </a:lnSpc>
        <a:spcBef>
          <a:spcPts val="601"/>
        </a:spcBef>
        <a:spcAft>
          <a:spcPts val="0"/>
        </a:spcAft>
        <a:buSzPct val="100000"/>
        <a:buFont typeface="Arial" pitchFamily="32"/>
        <a:buChar char="•"/>
        <a:tabLst/>
        <a:defRPr lang="en-US" sz="2400" b="0" i="0" u="none" strike="noStrike" kern="1200" spc="0" baseline="0">
          <a:ln>
            <a:noFill/>
          </a:ln>
          <a:solidFill>
            <a:srgbClr val="000000"/>
          </a:solidFill>
          <a:latin typeface="Calibri" pitchFamily="18"/>
          <a:ea typeface="Arial Unicode MS" pitchFamily="2"/>
          <a:cs typeface="Mangal" pitchFamily="2"/>
        </a:defRPr>
      </a:lvl3pPr>
      <a:lvl4pPr marL="1600200" marR="0" lvl="3" indent="-228600" algn="l" rtl="0" hangingPunct="1">
        <a:lnSpc>
          <a:spcPct val="100000"/>
        </a:lnSpc>
        <a:spcBef>
          <a:spcPts val="499"/>
        </a:spcBef>
        <a:spcAft>
          <a:spcPts val="0"/>
        </a:spcAft>
        <a:buSzPct val="100000"/>
        <a:buFont typeface="Arial" pitchFamily="32"/>
        <a:buChar char="–"/>
        <a:tabLst/>
        <a:defRPr lang="en-US" sz="2000" b="0" i="0" u="none" strike="noStrike" kern="1200" spc="0" baseline="0">
          <a:ln>
            <a:noFill/>
          </a:ln>
          <a:solidFill>
            <a:srgbClr val="000000"/>
          </a:solidFill>
          <a:latin typeface="Calibri" pitchFamily="18"/>
          <a:ea typeface="Arial Unicode MS" pitchFamily="2"/>
          <a:cs typeface="Mangal" pitchFamily="2"/>
        </a:defRPr>
      </a:lvl4pPr>
      <a:lvl5pPr marL="2057400" marR="0" lvl="4" indent="-228600" algn="l" rtl="0" hangingPunct="1">
        <a:lnSpc>
          <a:spcPct val="100000"/>
        </a:lnSpc>
        <a:spcBef>
          <a:spcPts val="499"/>
        </a:spcBef>
        <a:spcAft>
          <a:spcPts val="0"/>
        </a:spcAft>
        <a:buSzPct val="100000"/>
        <a:buFont typeface="Arial" pitchFamily="32"/>
        <a:buChar char="»"/>
        <a:tabLst/>
        <a:defRPr lang="en-US" sz="2000" b="0" i="0" u="none" strike="noStrike" kern="1200" spc="0" baseline="0">
          <a:ln>
            <a:noFill/>
          </a:ln>
          <a:solidFill>
            <a:srgbClr val="000000"/>
          </a:solidFill>
          <a:latin typeface="Calibri" pitchFamily="18"/>
          <a:ea typeface="Arial Unicode MS" pitchFamily="2"/>
          <a:cs typeface="Mangal" pitchFamily="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foepitesz@godollo.hu" TargetMode="Externa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754" y="393701"/>
            <a:ext cx="6800060" cy="5871922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7154814" y="789435"/>
            <a:ext cx="19169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sz="2800" b="1" dirty="0">
                <a:solidFill>
                  <a:srgbClr val="FF0000"/>
                </a:solidFill>
                <a:latin typeface="Constantia" panose="02030602050306030303" pitchFamily="18" charset="0"/>
              </a:rPr>
              <a:t>PEDIBUS</a:t>
            </a:r>
          </a:p>
        </p:txBody>
      </p:sp>
      <p:sp>
        <p:nvSpPr>
          <p:cNvPr id="4" name="Téglalap 3"/>
          <p:cNvSpPr/>
          <p:nvPr/>
        </p:nvSpPr>
        <p:spPr>
          <a:xfrm rot="21161800">
            <a:off x="6581659" y="1500959"/>
            <a:ext cx="17363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hu-HU" sz="2800" b="1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</a:rPr>
              <a:t>LÁBBUSZ</a:t>
            </a:r>
            <a:endParaRPr lang="hu-HU" sz="2800" dirty="0">
              <a:solidFill>
                <a:schemeClr val="accent6">
                  <a:lumMod val="7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7" name="Téglalap 6"/>
          <p:cNvSpPr/>
          <p:nvPr/>
        </p:nvSpPr>
        <p:spPr>
          <a:xfrm rot="479380">
            <a:off x="5876497" y="2453326"/>
            <a:ext cx="31466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hu-HU" sz="2400" b="1" dirty="0">
                <a:solidFill>
                  <a:srgbClr val="002060"/>
                </a:solidFill>
                <a:latin typeface="Corbel" panose="020B0503020204020204" pitchFamily="34" charset="0"/>
              </a:rPr>
              <a:t>SÉTÁLÓ ISKOLABUSZ</a:t>
            </a:r>
          </a:p>
        </p:txBody>
      </p:sp>
      <p:sp>
        <p:nvSpPr>
          <p:cNvPr id="10" name="Téglalap 9"/>
          <p:cNvSpPr/>
          <p:nvPr/>
        </p:nvSpPr>
        <p:spPr>
          <a:xfrm rot="171216">
            <a:off x="6242851" y="3311924"/>
            <a:ext cx="27233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sz="20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nstantia" panose="02030602050306030303" pitchFamily="18" charset="0"/>
              </a:rPr>
              <a:t>Walking</a:t>
            </a:r>
            <a:r>
              <a:rPr lang="hu-HU" sz="20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onstantia" panose="02030602050306030303" pitchFamily="18" charset="0"/>
              </a:rPr>
              <a:t> </a:t>
            </a:r>
            <a:r>
              <a:rPr lang="hu-HU" sz="2000" b="1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nstantia" panose="02030602050306030303" pitchFamily="18" charset="0"/>
              </a:rPr>
              <a:t>schoolbus</a:t>
            </a:r>
            <a:endParaRPr lang="hu-HU" sz="2000" b="1" dirty="0">
              <a:solidFill>
                <a:schemeClr val="accent2">
                  <a:lumMod val="60000"/>
                  <a:lumOff val="40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11" name="Téglalap 10"/>
          <p:cNvSpPr/>
          <p:nvPr/>
        </p:nvSpPr>
        <p:spPr>
          <a:xfrm rot="20992198">
            <a:off x="7275412" y="4031163"/>
            <a:ext cx="11767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b="1" i="1" dirty="0" err="1">
                <a:solidFill>
                  <a:srgbClr val="7030A0"/>
                </a:solidFill>
              </a:rPr>
              <a:t>Pédibus</a:t>
            </a:r>
            <a:endParaRPr lang="hu-HU" sz="2400" dirty="0">
              <a:solidFill>
                <a:srgbClr val="7030A0"/>
              </a:solidFill>
            </a:endParaRPr>
          </a:p>
        </p:txBody>
      </p:sp>
      <p:sp>
        <p:nvSpPr>
          <p:cNvPr id="12" name="Téglalap 11"/>
          <p:cNvSpPr/>
          <p:nvPr/>
        </p:nvSpPr>
        <p:spPr>
          <a:xfrm rot="21312040">
            <a:off x="6361569" y="4860303"/>
            <a:ext cx="27895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400" b="1" dirty="0" err="1">
                <a:solidFill>
                  <a:schemeClr val="accent4">
                    <a:lumMod val="75000"/>
                  </a:schemeClr>
                </a:solidFill>
                <a:latin typeface="Corbel" panose="020B0503020204020204" pitchFamily="34" charset="0"/>
              </a:rPr>
              <a:t>Schulbus</a:t>
            </a:r>
            <a:r>
              <a:rPr lang="hu-HU" sz="2400" b="1" dirty="0">
                <a:solidFill>
                  <a:schemeClr val="accent4">
                    <a:lumMod val="75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hu-HU" sz="2400" b="1" dirty="0" err="1">
                <a:solidFill>
                  <a:schemeClr val="accent4">
                    <a:lumMod val="75000"/>
                  </a:schemeClr>
                </a:solidFill>
                <a:latin typeface="Corbel" panose="020B0503020204020204" pitchFamily="34" charset="0"/>
              </a:rPr>
              <a:t>auf</a:t>
            </a:r>
            <a:r>
              <a:rPr lang="hu-HU" sz="2400" b="1" dirty="0">
                <a:solidFill>
                  <a:schemeClr val="accent4">
                    <a:lumMod val="75000"/>
                  </a:schemeClr>
                </a:solidFill>
                <a:latin typeface="Corbel" panose="020B0503020204020204" pitchFamily="34" charset="0"/>
              </a:rPr>
              <a:t> </a:t>
            </a:r>
            <a:r>
              <a:rPr lang="hu-HU" sz="2400" b="1" dirty="0" err="1">
                <a:solidFill>
                  <a:schemeClr val="accent4">
                    <a:lumMod val="75000"/>
                  </a:schemeClr>
                </a:solidFill>
                <a:latin typeface="Corbel" panose="020B0503020204020204" pitchFamily="34" charset="0"/>
              </a:rPr>
              <a:t>Füßen</a:t>
            </a:r>
            <a:endParaRPr lang="hu-HU" sz="2400" dirty="0">
              <a:solidFill>
                <a:schemeClr val="accent4">
                  <a:lumMod val="75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54754" y="6236471"/>
            <a:ext cx="4749800" cy="4954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Autofit/>
          </a:bodyPr>
          <a:lstStyle>
            <a:lvl1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4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Arial Unicode MS" pitchFamily="2"/>
                <a:cs typeface="Mangal" pitchFamily="2"/>
              </a:defRPr>
            </a:lvl1pPr>
          </a:lstStyle>
          <a:p>
            <a:pPr algn="r"/>
            <a:r>
              <a:rPr lang="hu-HU" sz="2800" b="1" cap="small" dirty="0">
                <a:solidFill>
                  <a:schemeClr val="accent6">
                    <a:lumMod val="75000"/>
                  </a:schemeClr>
                </a:solidFill>
                <a:latin typeface="Corbel" panose="020B0503020204020204" pitchFamily="34" charset="0"/>
                <a:ea typeface="Adobe Heiti Std R" panose="020B0400000000000000" pitchFamily="34" charset="-128"/>
              </a:rPr>
              <a:t>Fenntartható Iskolába járás</a:t>
            </a: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DC03511A-3914-4F94-B90D-359915E92702}"/>
              </a:ext>
            </a:extLst>
          </p:cNvPr>
          <p:cNvSpPr txBox="1"/>
          <p:nvPr/>
        </p:nvSpPr>
        <p:spPr>
          <a:xfrm>
            <a:off x="5712797" y="6236471"/>
            <a:ext cx="15311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100" dirty="0"/>
              <a:t>Kép forrása: pedibus.ch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30AABD40-D1EA-4175-A0D4-7FABE634C72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3" b="3382"/>
          <a:stretch/>
        </p:blipFill>
        <p:spPr>
          <a:xfrm>
            <a:off x="248556" y="30999"/>
            <a:ext cx="4749801" cy="6248437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4982385" y="2433809"/>
            <a:ext cx="4344858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Miért jó a PEDIBUS?</a:t>
            </a:r>
          </a:p>
        </p:txBody>
      </p:sp>
      <p:sp>
        <p:nvSpPr>
          <p:cNvPr id="10" name="Téglalap 9"/>
          <p:cNvSpPr/>
          <p:nvPr/>
        </p:nvSpPr>
        <p:spPr>
          <a:xfrm>
            <a:off x="5856270" y="789435"/>
            <a:ext cx="32155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sz="2800" b="1" dirty="0">
                <a:solidFill>
                  <a:srgbClr val="FF0000"/>
                </a:solidFill>
                <a:latin typeface="Constantia" panose="02030602050306030303" pitchFamily="18" charset="0"/>
              </a:rPr>
              <a:t>PEDIBUS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EA3E1C5F-ABDE-449A-B5EB-7233E1286ECE}"/>
              </a:ext>
            </a:extLst>
          </p:cNvPr>
          <p:cNvSpPr txBox="1"/>
          <p:nvPr/>
        </p:nvSpPr>
        <p:spPr>
          <a:xfrm>
            <a:off x="5108408" y="3002702"/>
            <a:ext cx="3865331" cy="35997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600" lvl="0" indent="-3556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chemeClr val="accent1">
                    <a:lumMod val="50000"/>
                  </a:schemeClr>
                </a:solidFill>
              </a:rPr>
              <a:t>Közösségépítő ereje van</a:t>
            </a:r>
          </a:p>
          <a:p>
            <a:pPr marL="355600" lvl="0" indent="-3556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hu-HU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463550" lvl="0" indent="-285750" algn="just">
              <a:lnSpc>
                <a:spcPct val="120000"/>
              </a:lnSpc>
              <a:buFontTx/>
              <a:buChar char="-"/>
            </a:pPr>
            <a:r>
              <a:rPr lang="hu-HU" sz="1400" dirty="0">
                <a:solidFill>
                  <a:schemeClr val="accent1">
                    <a:lumMod val="50000"/>
                  </a:schemeClr>
                </a:solidFill>
              </a:rPr>
              <a:t>a gyerekek iskolán kívüli időben is már találkoznak egymással, </a:t>
            </a:r>
          </a:p>
          <a:p>
            <a:pPr marL="463550" lvl="0" indent="-285750" algn="just">
              <a:lnSpc>
                <a:spcPct val="120000"/>
              </a:lnSpc>
              <a:buFontTx/>
              <a:buChar char="-"/>
            </a:pPr>
            <a:r>
              <a:rPr lang="hu-HU" sz="1400" dirty="0">
                <a:solidFill>
                  <a:schemeClr val="accent1">
                    <a:lumMod val="50000"/>
                  </a:schemeClr>
                </a:solidFill>
              </a:rPr>
              <a:t>új barátságok alakulhatnak,</a:t>
            </a:r>
          </a:p>
          <a:p>
            <a:pPr marL="463550" lvl="0" indent="-285750" algn="just">
              <a:lnSpc>
                <a:spcPct val="120000"/>
              </a:lnSpc>
              <a:buFontTx/>
              <a:buChar char="-"/>
            </a:pPr>
            <a:r>
              <a:rPr lang="hu-HU" sz="1400" dirty="0">
                <a:solidFill>
                  <a:schemeClr val="accent1">
                    <a:lumMod val="50000"/>
                  </a:schemeClr>
                </a:solidFill>
              </a:rPr>
              <a:t>a kísérőnek jelentkező szülők, aktív nagyszülők és más civil önkéntesek (akiknek szabad kapacitásaik vannak, és azt a közösség szolgálatába állítják) egymást segíthetik, egymást tehermentesíthetik.</a:t>
            </a:r>
          </a:p>
          <a:p>
            <a:pPr marL="355600" lvl="0" indent="-177800" algn="just">
              <a:lnSpc>
                <a:spcPct val="120000"/>
              </a:lnSpc>
            </a:pPr>
            <a:endParaRPr lang="hu-HU" sz="1400" dirty="0">
              <a:solidFill>
                <a:schemeClr val="accent1">
                  <a:lumMod val="50000"/>
                </a:schemeClr>
              </a:solidFill>
            </a:endParaRPr>
          </a:p>
          <a:p>
            <a:pPr marL="355600" lvl="0" indent="-177800" algn="just">
              <a:lnSpc>
                <a:spcPct val="120000"/>
              </a:lnSpc>
            </a:pPr>
            <a:endParaRPr lang="hu-HU" sz="14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u-HU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B1F1B64-2D7D-4845-93CE-ACB6EBB86C02}"/>
              </a:ext>
            </a:extLst>
          </p:cNvPr>
          <p:cNvSpPr txBox="1">
            <a:spLocks/>
          </p:cNvSpPr>
          <p:nvPr/>
        </p:nvSpPr>
        <p:spPr>
          <a:xfrm>
            <a:off x="193098" y="6236471"/>
            <a:ext cx="4749800" cy="4954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Autofit/>
          </a:bodyPr>
          <a:lstStyle>
            <a:lvl1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4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Arial Unicode MS" pitchFamily="2"/>
                <a:cs typeface="Mangal" pitchFamily="2"/>
              </a:defRPr>
            </a:lvl1pPr>
          </a:lstStyle>
          <a:p>
            <a:pPr algn="r"/>
            <a:r>
              <a:rPr lang="hu-HU" sz="2800" b="1" cap="small" dirty="0">
                <a:solidFill>
                  <a:schemeClr val="accent6">
                    <a:lumMod val="60000"/>
                    <a:lumOff val="40000"/>
                  </a:schemeClr>
                </a:solidFill>
                <a:latin typeface="Corbel" panose="020B0503020204020204" pitchFamily="34" charset="0"/>
                <a:ea typeface="Adobe Heiti Std R" panose="020B0400000000000000" pitchFamily="34" charset="-128"/>
              </a:rPr>
              <a:t>Fenntartható Iskolába járás</a:t>
            </a: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0D583BC7-0D3C-49BF-9B26-6CB1061B16EC}"/>
              </a:ext>
            </a:extLst>
          </p:cNvPr>
          <p:cNvSpPr txBox="1"/>
          <p:nvPr/>
        </p:nvSpPr>
        <p:spPr>
          <a:xfrm>
            <a:off x="2937221" y="6148631"/>
            <a:ext cx="200567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100" dirty="0"/>
              <a:t>Plakátterv eredetije: pedibus.ch</a:t>
            </a:r>
          </a:p>
        </p:txBody>
      </p:sp>
    </p:spTree>
    <p:extLst>
      <p:ext uri="{BB962C8B-B14F-4D97-AF65-F5344CB8AC3E}">
        <p14:creationId xmlns:p14="http://schemas.microsoft.com/office/powerpoint/2010/main" val="184709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9"/>
          <p:cNvSpPr txBox="1"/>
          <p:nvPr/>
        </p:nvSpPr>
        <p:spPr>
          <a:xfrm>
            <a:off x="2376000" y="4224506"/>
            <a:ext cx="1800360" cy="2727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hu-HU" sz="1200" b="0" i="0" u="none" strike="noStrike" kern="1200" spc="0" baseline="0" dirty="0">
                <a:ln>
                  <a:noFill/>
                </a:ln>
                <a:solidFill>
                  <a:srgbClr val="FFFFFF"/>
                </a:solidFill>
                <a:latin typeface="Cambria" pitchFamily="18"/>
                <a:ea typeface="Arial Unicode MS" pitchFamily="2"/>
                <a:cs typeface="Mangal" pitchFamily="2"/>
              </a:rPr>
              <a:t>Kastély Felső parkja</a:t>
            </a:r>
          </a:p>
        </p:txBody>
      </p:sp>
      <p:sp>
        <p:nvSpPr>
          <p:cNvPr id="21" name="Szövegdoboz 20"/>
          <p:cNvSpPr txBox="1"/>
          <p:nvPr/>
        </p:nvSpPr>
        <p:spPr>
          <a:xfrm>
            <a:off x="7236360" y="4888800"/>
            <a:ext cx="1332000" cy="27124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hu-HU" sz="1200" b="0" i="0" u="none" strike="noStrike" kern="1200" spc="99" dirty="0">
                <a:ln>
                  <a:noFill/>
                </a:ln>
                <a:solidFill>
                  <a:srgbClr val="FFFFFF"/>
                </a:solidFill>
                <a:latin typeface="Cambria" pitchFamily="18"/>
                <a:ea typeface="Arial Unicode MS" pitchFamily="2"/>
                <a:cs typeface="Mangal" pitchFamily="2"/>
              </a:rPr>
              <a:t>Királyi váró</a:t>
            </a:r>
          </a:p>
        </p:txBody>
      </p:sp>
      <p:sp>
        <p:nvSpPr>
          <p:cNvPr id="30" name="Szövegdoboz 29"/>
          <p:cNvSpPr txBox="1"/>
          <p:nvPr/>
        </p:nvSpPr>
        <p:spPr>
          <a:xfrm>
            <a:off x="3397519" y="2099520"/>
            <a:ext cx="1656000" cy="45161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hu-HU" sz="1200" b="0" i="0" u="none" strike="noStrike" kern="1200" spc="99" dirty="0">
                <a:ln>
                  <a:noFill/>
                </a:ln>
                <a:solidFill>
                  <a:srgbClr val="FFFFFF"/>
                </a:solidFill>
                <a:latin typeface="Cambria" pitchFamily="18"/>
                <a:ea typeface="Arial Unicode MS" pitchFamily="2"/>
                <a:cs typeface="Mangal" pitchFamily="2"/>
              </a:rPr>
              <a:t>Várkapitányi lak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hu-HU" sz="1200" b="0" i="0" u="none" strike="noStrike" kern="1200" spc="99" dirty="0">
              <a:ln>
                <a:noFill/>
              </a:ln>
              <a:solidFill>
                <a:srgbClr val="FFFFFF"/>
              </a:solidFill>
              <a:latin typeface="Cambria" pitchFamily="18"/>
              <a:ea typeface="Arial Unicode MS" pitchFamily="2"/>
              <a:cs typeface="Mangal" pitchFamily="2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54754" y="6236471"/>
            <a:ext cx="4749800" cy="4954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Autofit/>
          </a:bodyPr>
          <a:lstStyle>
            <a:lvl1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4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Arial Unicode MS" pitchFamily="2"/>
                <a:cs typeface="Mangal" pitchFamily="2"/>
              </a:defRPr>
            </a:lvl1pPr>
          </a:lstStyle>
          <a:p>
            <a:pPr algn="r"/>
            <a:r>
              <a:rPr lang="hu-HU" sz="2800" b="1" cap="small" dirty="0">
                <a:solidFill>
                  <a:schemeClr val="accent6">
                    <a:lumMod val="60000"/>
                    <a:lumOff val="40000"/>
                  </a:schemeClr>
                </a:solidFill>
                <a:latin typeface="Corbel" panose="020B0503020204020204" pitchFamily="34" charset="0"/>
                <a:ea typeface="Adobe Heiti Std R" panose="020B0400000000000000" pitchFamily="34" charset="-128"/>
              </a:rPr>
              <a:t>Fenntartható Iskolába járás</a:t>
            </a:r>
          </a:p>
        </p:txBody>
      </p:sp>
      <p:sp>
        <p:nvSpPr>
          <p:cNvPr id="10" name="Téglalap 9"/>
          <p:cNvSpPr/>
          <p:nvPr/>
        </p:nvSpPr>
        <p:spPr>
          <a:xfrm>
            <a:off x="7154814" y="789435"/>
            <a:ext cx="19169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sz="2800" b="1" dirty="0">
                <a:solidFill>
                  <a:srgbClr val="FF0000"/>
                </a:solidFill>
                <a:latin typeface="Constantia" panose="02030602050306030303" pitchFamily="18" charset="0"/>
              </a:rPr>
              <a:t>PEDIBUS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8055"/>
            <a:ext cx="7709456" cy="4761723"/>
          </a:xfrm>
          <a:prstGeom prst="rect">
            <a:avLst/>
          </a:prstGeom>
        </p:spPr>
      </p:pic>
      <p:sp>
        <p:nvSpPr>
          <p:cNvPr id="2" name="Téglalap 1">
            <a:extLst>
              <a:ext uri="{FF2B5EF4-FFF2-40B4-BE49-F238E27FC236}">
                <a16:creationId xmlns:a16="http://schemas.microsoft.com/office/drawing/2014/main" id="{1A511FF3-67EB-44D9-8844-36F913B2552C}"/>
              </a:ext>
            </a:extLst>
          </p:cNvPr>
          <p:cNvSpPr/>
          <p:nvPr/>
        </p:nvSpPr>
        <p:spPr>
          <a:xfrm>
            <a:off x="354754" y="847784"/>
            <a:ext cx="5670270" cy="464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Svájci példa: </a:t>
            </a:r>
            <a:r>
              <a:rPr lang="hu-HU" dirty="0" err="1">
                <a:solidFill>
                  <a:schemeClr val="accent1">
                    <a:lumMod val="50000"/>
                  </a:schemeClr>
                </a:solidFill>
              </a:rPr>
              <a:t>Pedibus</a:t>
            </a:r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-járatok száma az egyes településeken</a:t>
            </a:r>
          </a:p>
        </p:txBody>
      </p:sp>
    </p:spTree>
    <p:extLst>
      <p:ext uri="{BB962C8B-B14F-4D97-AF65-F5344CB8AC3E}">
        <p14:creationId xmlns:p14="http://schemas.microsoft.com/office/powerpoint/2010/main" val="37809977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9"/>
          <p:cNvSpPr txBox="1"/>
          <p:nvPr/>
        </p:nvSpPr>
        <p:spPr>
          <a:xfrm>
            <a:off x="2376000" y="4224506"/>
            <a:ext cx="1800360" cy="2727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hu-HU" sz="1200" b="0" i="0" u="none" strike="noStrike" kern="1200" spc="0" baseline="0" dirty="0">
                <a:ln>
                  <a:noFill/>
                </a:ln>
                <a:solidFill>
                  <a:srgbClr val="FFFFFF"/>
                </a:solidFill>
                <a:latin typeface="Cambria" pitchFamily="18"/>
                <a:ea typeface="Arial Unicode MS" pitchFamily="2"/>
                <a:cs typeface="Mangal" pitchFamily="2"/>
              </a:rPr>
              <a:t>Kastély Felső parkja</a:t>
            </a:r>
          </a:p>
        </p:txBody>
      </p:sp>
      <p:sp>
        <p:nvSpPr>
          <p:cNvPr id="21" name="Szövegdoboz 20"/>
          <p:cNvSpPr txBox="1"/>
          <p:nvPr/>
        </p:nvSpPr>
        <p:spPr>
          <a:xfrm>
            <a:off x="7236360" y="4888800"/>
            <a:ext cx="1332000" cy="27124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hu-HU" sz="1200" b="0" i="0" u="none" strike="noStrike" kern="1200" spc="99" dirty="0">
                <a:ln>
                  <a:noFill/>
                </a:ln>
                <a:solidFill>
                  <a:srgbClr val="FFFFFF"/>
                </a:solidFill>
                <a:latin typeface="Cambria" pitchFamily="18"/>
                <a:ea typeface="Arial Unicode MS" pitchFamily="2"/>
                <a:cs typeface="Mangal" pitchFamily="2"/>
              </a:rPr>
              <a:t>Királyi váró</a:t>
            </a:r>
          </a:p>
        </p:txBody>
      </p:sp>
      <p:sp>
        <p:nvSpPr>
          <p:cNvPr id="30" name="Szövegdoboz 29"/>
          <p:cNvSpPr txBox="1"/>
          <p:nvPr/>
        </p:nvSpPr>
        <p:spPr>
          <a:xfrm>
            <a:off x="3397519" y="2099520"/>
            <a:ext cx="1656000" cy="45161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hu-HU" sz="1200" b="0" i="0" u="none" strike="noStrike" kern="1200" spc="99" dirty="0">
                <a:ln>
                  <a:noFill/>
                </a:ln>
                <a:solidFill>
                  <a:srgbClr val="FFFFFF"/>
                </a:solidFill>
                <a:latin typeface="Cambria" pitchFamily="18"/>
                <a:ea typeface="Arial Unicode MS" pitchFamily="2"/>
                <a:cs typeface="Mangal" pitchFamily="2"/>
              </a:rPr>
              <a:t>Várkapitányi lak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hu-HU" sz="1200" b="0" i="0" u="none" strike="noStrike" kern="1200" spc="99" dirty="0">
              <a:ln>
                <a:noFill/>
              </a:ln>
              <a:solidFill>
                <a:srgbClr val="FFFFFF"/>
              </a:solidFill>
              <a:latin typeface="Cambria" pitchFamily="18"/>
              <a:ea typeface="Arial Unicode MS" pitchFamily="2"/>
              <a:cs typeface="Mangal" pitchFamily="2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54754" y="6236471"/>
            <a:ext cx="4749800" cy="4954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Autofit/>
          </a:bodyPr>
          <a:lstStyle>
            <a:lvl1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4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Arial Unicode MS" pitchFamily="2"/>
                <a:cs typeface="Mangal" pitchFamily="2"/>
              </a:defRPr>
            </a:lvl1pPr>
          </a:lstStyle>
          <a:p>
            <a:pPr algn="r"/>
            <a:r>
              <a:rPr lang="hu-HU" sz="2800" b="1" cap="small" dirty="0">
                <a:solidFill>
                  <a:schemeClr val="accent6">
                    <a:lumMod val="60000"/>
                    <a:lumOff val="40000"/>
                  </a:schemeClr>
                </a:solidFill>
                <a:latin typeface="Corbel" panose="020B0503020204020204" pitchFamily="34" charset="0"/>
                <a:ea typeface="Adobe Heiti Std R" panose="020B0400000000000000" pitchFamily="34" charset="-128"/>
              </a:rPr>
              <a:t>Fenntartható Iskolába járás</a:t>
            </a:r>
          </a:p>
        </p:txBody>
      </p:sp>
      <p:sp>
        <p:nvSpPr>
          <p:cNvPr id="10" name="Téglalap 9"/>
          <p:cNvSpPr/>
          <p:nvPr/>
        </p:nvSpPr>
        <p:spPr>
          <a:xfrm>
            <a:off x="7154814" y="789435"/>
            <a:ext cx="19169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sz="2800" b="1" dirty="0">
                <a:solidFill>
                  <a:srgbClr val="FF0000"/>
                </a:solidFill>
                <a:latin typeface="Constantia" panose="02030602050306030303" pitchFamily="18" charset="0"/>
              </a:rPr>
              <a:t>PEDIBUS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08460"/>
            <a:ext cx="7352831" cy="4577089"/>
          </a:xfrm>
          <a:prstGeom prst="rect">
            <a:avLst/>
          </a:prstGeom>
        </p:spPr>
      </p:pic>
      <p:sp>
        <p:nvSpPr>
          <p:cNvPr id="8" name="Téglalap 7">
            <a:extLst>
              <a:ext uri="{FF2B5EF4-FFF2-40B4-BE49-F238E27FC236}">
                <a16:creationId xmlns:a16="http://schemas.microsoft.com/office/drawing/2014/main" id="{73B821A4-D678-4B77-B2AC-000C0B34E83E}"/>
              </a:ext>
            </a:extLst>
          </p:cNvPr>
          <p:cNvSpPr/>
          <p:nvPr/>
        </p:nvSpPr>
        <p:spPr>
          <a:xfrm>
            <a:off x="354754" y="847784"/>
            <a:ext cx="5134867" cy="464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Svájci példa: Járatinformációk egy központi honlapon</a:t>
            </a:r>
          </a:p>
        </p:txBody>
      </p:sp>
    </p:spTree>
    <p:extLst>
      <p:ext uri="{BB962C8B-B14F-4D97-AF65-F5344CB8AC3E}">
        <p14:creationId xmlns:p14="http://schemas.microsoft.com/office/powerpoint/2010/main" val="1352286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9"/>
          <p:cNvSpPr txBox="1"/>
          <p:nvPr/>
        </p:nvSpPr>
        <p:spPr>
          <a:xfrm>
            <a:off x="2376000" y="4224506"/>
            <a:ext cx="1800360" cy="2727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hu-HU" sz="1200" b="0" i="0" u="none" strike="noStrike" kern="1200" spc="0" baseline="0" dirty="0">
                <a:ln>
                  <a:noFill/>
                </a:ln>
                <a:solidFill>
                  <a:srgbClr val="FFFFFF"/>
                </a:solidFill>
                <a:latin typeface="Cambria" pitchFamily="18"/>
                <a:ea typeface="Arial Unicode MS" pitchFamily="2"/>
                <a:cs typeface="Mangal" pitchFamily="2"/>
              </a:rPr>
              <a:t>Kastély Felső parkja</a:t>
            </a:r>
          </a:p>
        </p:txBody>
      </p:sp>
      <p:sp>
        <p:nvSpPr>
          <p:cNvPr id="30" name="Szövegdoboz 29"/>
          <p:cNvSpPr txBox="1"/>
          <p:nvPr/>
        </p:nvSpPr>
        <p:spPr>
          <a:xfrm>
            <a:off x="3397519" y="2099520"/>
            <a:ext cx="1656000" cy="45161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hu-HU" sz="1200" b="0" i="0" u="none" strike="noStrike" kern="1200" spc="99" dirty="0">
                <a:ln>
                  <a:noFill/>
                </a:ln>
                <a:solidFill>
                  <a:srgbClr val="FFFFFF"/>
                </a:solidFill>
                <a:latin typeface="Cambria" pitchFamily="18"/>
                <a:ea typeface="Arial Unicode MS" pitchFamily="2"/>
                <a:cs typeface="Mangal" pitchFamily="2"/>
              </a:rPr>
              <a:t>Várkapitányi lak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hu-HU" sz="1200" b="0" i="0" u="none" strike="noStrike" kern="1200" spc="99" dirty="0">
              <a:ln>
                <a:noFill/>
              </a:ln>
              <a:solidFill>
                <a:srgbClr val="FFFFFF"/>
              </a:solidFill>
              <a:latin typeface="Cambria" pitchFamily="18"/>
              <a:ea typeface="Arial Unicode MS" pitchFamily="2"/>
              <a:cs typeface="Mangal" pitchFamily="2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54754" y="6236471"/>
            <a:ext cx="4749800" cy="4954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Autofit/>
          </a:bodyPr>
          <a:lstStyle>
            <a:lvl1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4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Arial Unicode MS" pitchFamily="2"/>
                <a:cs typeface="Mangal" pitchFamily="2"/>
              </a:defRPr>
            </a:lvl1pPr>
          </a:lstStyle>
          <a:p>
            <a:pPr algn="r"/>
            <a:r>
              <a:rPr lang="hu-HU" sz="2800" b="1" cap="small" dirty="0">
                <a:solidFill>
                  <a:schemeClr val="accent6">
                    <a:lumMod val="60000"/>
                    <a:lumOff val="40000"/>
                  </a:schemeClr>
                </a:solidFill>
                <a:latin typeface="Corbel" panose="020B0503020204020204" pitchFamily="34" charset="0"/>
                <a:ea typeface="Adobe Heiti Std R" panose="020B0400000000000000" pitchFamily="34" charset="-128"/>
              </a:rPr>
              <a:t>Fenntartható Iskolába járás</a:t>
            </a:r>
          </a:p>
        </p:txBody>
      </p:sp>
      <p:sp>
        <p:nvSpPr>
          <p:cNvPr id="10" name="Téglalap 9"/>
          <p:cNvSpPr/>
          <p:nvPr/>
        </p:nvSpPr>
        <p:spPr>
          <a:xfrm>
            <a:off x="7154814" y="789435"/>
            <a:ext cx="19169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sz="2800" b="1" dirty="0">
                <a:solidFill>
                  <a:srgbClr val="FF0000"/>
                </a:solidFill>
                <a:latin typeface="Constantia" panose="02030602050306030303" pitchFamily="18" charset="0"/>
              </a:rPr>
              <a:t>PEDIBUS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043" y="723314"/>
            <a:ext cx="5081113" cy="5513157"/>
          </a:xfrm>
          <a:prstGeom prst="rect">
            <a:avLst/>
          </a:prstGeom>
        </p:spPr>
      </p:pic>
      <p:sp>
        <p:nvSpPr>
          <p:cNvPr id="8" name="Téglalap 7">
            <a:extLst>
              <a:ext uri="{FF2B5EF4-FFF2-40B4-BE49-F238E27FC236}">
                <a16:creationId xmlns:a16="http://schemas.microsoft.com/office/drawing/2014/main" id="{F084DEB0-73E6-49D8-AB49-7191A07C42D2}"/>
              </a:ext>
            </a:extLst>
          </p:cNvPr>
          <p:cNvSpPr/>
          <p:nvPr/>
        </p:nvSpPr>
        <p:spPr>
          <a:xfrm>
            <a:off x="354754" y="193717"/>
            <a:ext cx="4992521" cy="464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Svájci példa: Országos </a:t>
            </a:r>
            <a:r>
              <a:rPr lang="hu-HU" dirty="0" err="1">
                <a:solidFill>
                  <a:schemeClr val="accent1">
                    <a:lumMod val="50000"/>
                  </a:schemeClr>
                </a:solidFill>
              </a:rPr>
              <a:t>Pedibus</a:t>
            </a:r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-program számokban</a:t>
            </a:r>
          </a:p>
        </p:txBody>
      </p:sp>
      <p:sp>
        <p:nvSpPr>
          <p:cNvPr id="11" name="Téglalap 10">
            <a:extLst>
              <a:ext uri="{FF2B5EF4-FFF2-40B4-BE49-F238E27FC236}">
                <a16:creationId xmlns:a16="http://schemas.microsoft.com/office/drawing/2014/main" id="{6499AF1C-EF4E-4A05-8A88-D40F96C498C6}"/>
              </a:ext>
            </a:extLst>
          </p:cNvPr>
          <p:cNvSpPr/>
          <p:nvPr/>
        </p:nvSpPr>
        <p:spPr>
          <a:xfrm>
            <a:off x="5690445" y="1172983"/>
            <a:ext cx="1468094" cy="464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járatok száma</a:t>
            </a:r>
          </a:p>
        </p:txBody>
      </p:sp>
      <p:sp>
        <p:nvSpPr>
          <p:cNvPr id="13" name="Téglalap 12">
            <a:extLst>
              <a:ext uri="{FF2B5EF4-FFF2-40B4-BE49-F238E27FC236}">
                <a16:creationId xmlns:a16="http://schemas.microsoft.com/office/drawing/2014/main" id="{85A56A16-FFCE-402E-B1E8-29F8B79C2FD1}"/>
              </a:ext>
            </a:extLst>
          </p:cNvPr>
          <p:cNvSpPr/>
          <p:nvPr/>
        </p:nvSpPr>
        <p:spPr>
          <a:xfrm>
            <a:off x="5690445" y="1642863"/>
            <a:ext cx="1019382" cy="464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gyerekek</a:t>
            </a:r>
          </a:p>
        </p:txBody>
      </p:sp>
      <p:sp>
        <p:nvSpPr>
          <p:cNvPr id="14" name="Téglalap 13">
            <a:extLst>
              <a:ext uri="{FF2B5EF4-FFF2-40B4-BE49-F238E27FC236}">
                <a16:creationId xmlns:a16="http://schemas.microsoft.com/office/drawing/2014/main" id="{FF8671D3-7A88-4C23-8629-31B67E73E550}"/>
              </a:ext>
            </a:extLst>
          </p:cNvPr>
          <p:cNvSpPr/>
          <p:nvPr/>
        </p:nvSpPr>
        <p:spPr>
          <a:xfrm>
            <a:off x="5690445" y="2107734"/>
            <a:ext cx="849400" cy="464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kísérők</a:t>
            </a:r>
          </a:p>
        </p:txBody>
      </p:sp>
      <p:sp>
        <p:nvSpPr>
          <p:cNvPr id="15" name="Téglalap 14">
            <a:extLst>
              <a:ext uri="{FF2B5EF4-FFF2-40B4-BE49-F238E27FC236}">
                <a16:creationId xmlns:a16="http://schemas.microsoft.com/office/drawing/2014/main" id="{271A527A-D5B1-4BC8-AB46-92474C588218}"/>
              </a:ext>
            </a:extLst>
          </p:cNvPr>
          <p:cNvSpPr/>
          <p:nvPr/>
        </p:nvSpPr>
        <p:spPr>
          <a:xfrm>
            <a:off x="5690445" y="2601180"/>
            <a:ext cx="2069541" cy="4648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átlagos napi sétaidő</a:t>
            </a:r>
          </a:p>
        </p:txBody>
      </p:sp>
      <p:sp>
        <p:nvSpPr>
          <p:cNvPr id="16" name="Téglalap 15">
            <a:extLst>
              <a:ext uri="{FF2B5EF4-FFF2-40B4-BE49-F238E27FC236}">
                <a16:creationId xmlns:a16="http://schemas.microsoft.com/office/drawing/2014/main" id="{97C2DFB5-C4FC-43C2-A950-A8834710E78F}"/>
              </a:ext>
            </a:extLst>
          </p:cNvPr>
          <p:cNvSpPr/>
          <p:nvPr/>
        </p:nvSpPr>
        <p:spPr>
          <a:xfrm>
            <a:off x="5712939" y="3104768"/>
            <a:ext cx="335944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hu-HU" dirty="0" err="1">
                <a:solidFill>
                  <a:schemeClr val="accent1">
                    <a:lumMod val="50000"/>
                  </a:schemeClr>
                </a:solidFill>
              </a:rPr>
              <a:t>gyermekenként</a:t>
            </a:r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 megtakarított CO</a:t>
            </a:r>
            <a:r>
              <a:rPr lang="hu-HU" sz="1000" dirty="0">
                <a:solidFill>
                  <a:schemeClr val="accent1">
                    <a:lumMod val="50000"/>
                  </a:schemeClr>
                </a:solidFill>
              </a:rPr>
              <a:t>2</a:t>
            </a:r>
          </a:p>
          <a:p>
            <a:pPr lvl="0"/>
            <a:r>
              <a:rPr lang="hu-HU" sz="1200" dirty="0">
                <a:solidFill>
                  <a:schemeClr val="accent1">
                    <a:lumMod val="50000"/>
                  </a:schemeClr>
                </a:solidFill>
              </a:rPr>
              <a:t>iskolaévre vetítve</a:t>
            </a:r>
          </a:p>
        </p:txBody>
      </p:sp>
      <p:sp>
        <p:nvSpPr>
          <p:cNvPr id="17" name="Téglalap 16">
            <a:extLst>
              <a:ext uri="{FF2B5EF4-FFF2-40B4-BE49-F238E27FC236}">
                <a16:creationId xmlns:a16="http://schemas.microsoft.com/office/drawing/2014/main" id="{1DCF772E-CA4F-429D-A14C-1DFE40668598}"/>
              </a:ext>
            </a:extLst>
          </p:cNvPr>
          <p:cNvSpPr/>
          <p:nvPr/>
        </p:nvSpPr>
        <p:spPr>
          <a:xfrm>
            <a:off x="5690445" y="3624101"/>
            <a:ext cx="176189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heti utak száma </a:t>
            </a:r>
          </a:p>
          <a:p>
            <a:pPr lvl="0"/>
            <a:r>
              <a:rPr lang="hu-HU" sz="1200" dirty="0" err="1">
                <a:solidFill>
                  <a:schemeClr val="accent1">
                    <a:lumMod val="50000"/>
                  </a:schemeClr>
                </a:solidFill>
              </a:rPr>
              <a:t>gyermekenként</a:t>
            </a:r>
            <a:r>
              <a:rPr lang="hu-HU" sz="1200" dirty="0">
                <a:solidFill>
                  <a:schemeClr val="accent1">
                    <a:lumMod val="50000"/>
                  </a:schemeClr>
                </a:solidFill>
              </a:rPr>
              <a:t>, átlagban</a:t>
            </a:r>
          </a:p>
        </p:txBody>
      </p:sp>
      <p:sp>
        <p:nvSpPr>
          <p:cNvPr id="19" name="Téglalap 18">
            <a:extLst>
              <a:ext uri="{FF2B5EF4-FFF2-40B4-BE49-F238E27FC236}">
                <a16:creationId xmlns:a16="http://schemas.microsoft.com/office/drawing/2014/main" id="{863E6CB1-70C8-4D61-8179-F464F2DFC778}"/>
              </a:ext>
            </a:extLst>
          </p:cNvPr>
          <p:cNvSpPr/>
          <p:nvPr/>
        </p:nvSpPr>
        <p:spPr>
          <a:xfrm>
            <a:off x="5712939" y="4138761"/>
            <a:ext cx="242963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átlagos gyermeklétszám</a:t>
            </a:r>
          </a:p>
          <a:p>
            <a:pPr lvl="0"/>
            <a:r>
              <a:rPr lang="hu-HU" sz="1200" dirty="0">
                <a:solidFill>
                  <a:schemeClr val="accent1">
                    <a:lumMod val="50000"/>
                  </a:schemeClr>
                </a:solidFill>
              </a:rPr>
              <a:t>útvonalanként</a:t>
            </a:r>
          </a:p>
        </p:txBody>
      </p:sp>
      <p:sp>
        <p:nvSpPr>
          <p:cNvPr id="20" name="Téglalap 19">
            <a:extLst>
              <a:ext uri="{FF2B5EF4-FFF2-40B4-BE49-F238E27FC236}">
                <a16:creationId xmlns:a16="http://schemas.microsoft.com/office/drawing/2014/main" id="{8477FD7F-DB84-477E-ADFA-085AE83ADA8B}"/>
              </a:ext>
            </a:extLst>
          </p:cNvPr>
          <p:cNvSpPr/>
          <p:nvPr/>
        </p:nvSpPr>
        <p:spPr>
          <a:xfrm>
            <a:off x="5683668" y="4631015"/>
            <a:ext cx="252780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átlagos önkénteslétszám</a:t>
            </a:r>
          </a:p>
          <a:p>
            <a:pPr lvl="0"/>
            <a:r>
              <a:rPr lang="hu-HU" sz="1200" dirty="0">
                <a:solidFill>
                  <a:schemeClr val="accent1">
                    <a:lumMod val="50000"/>
                  </a:schemeClr>
                </a:solidFill>
              </a:rPr>
              <a:t>útvonalanként</a:t>
            </a:r>
          </a:p>
        </p:txBody>
      </p:sp>
      <p:sp>
        <p:nvSpPr>
          <p:cNvPr id="22" name="Téglalap 21">
            <a:extLst>
              <a:ext uri="{FF2B5EF4-FFF2-40B4-BE49-F238E27FC236}">
                <a16:creationId xmlns:a16="http://schemas.microsoft.com/office/drawing/2014/main" id="{369ED968-6449-4127-B803-6825C89D7BDA}"/>
              </a:ext>
            </a:extLst>
          </p:cNvPr>
          <p:cNvSpPr/>
          <p:nvPr/>
        </p:nvSpPr>
        <p:spPr>
          <a:xfrm>
            <a:off x="5690445" y="5118835"/>
            <a:ext cx="282353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megtett </a:t>
            </a:r>
            <a:r>
              <a:rPr lang="hu-HU" dirty="0" err="1">
                <a:solidFill>
                  <a:schemeClr val="accent1">
                    <a:lumMod val="50000"/>
                  </a:schemeClr>
                </a:solidFill>
              </a:rPr>
              <a:t>össz</a:t>
            </a:r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-útvonal hossza</a:t>
            </a:r>
          </a:p>
          <a:p>
            <a:pPr lvl="0"/>
            <a:r>
              <a:rPr lang="hu-HU" sz="1200" dirty="0">
                <a:solidFill>
                  <a:schemeClr val="accent1">
                    <a:lumMod val="50000"/>
                  </a:schemeClr>
                </a:solidFill>
              </a:rPr>
              <a:t>hetente, </a:t>
            </a:r>
            <a:r>
              <a:rPr lang="hu-HU" sz="1200" dirty="0" err="1">
                <a:solidFill>
                  <a:schemeClr val="accent1">
                    <a:lumMod val="50000"/>
                  </a:schemeClr>
                </a:solidFill>
              </a:rPr>
              <a:t>gyermekenként</a:t>
            </a:r>
            <a:endParaRPr lang="hu-HU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3" name="Téglalap 22">
            <a:extLst>
              <a:ext uri="{FF2B5EF4-FFF2-40B4-BE49-F238E27FC236}">
                <a16:creationId xmlns:a16="http://schemas.microsoft.com/office/drawing/2014/main" id="{94E22FFB-CAF3-47AF-A135-AE2E5B878310}"/>
              </a:ext>
            </a:extLst>
          </p:cNvPr>
          <p:cNvSpPr/>
          <p:nvPr/>
        </p:nvSpPr>
        <p:spPr>
          <a:xfrm>
            <a:off x="5683668" y="5691319"/>
            <a:ext cx="21260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átlagos útvonalhossz</a:t>
            </a:r>
            <a:endParaRPr lang="hu-HU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3913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25" y="389703"/>
            <a:ext cx="3384232" cy="5414771"/>
          </a:xfrm>
          <a:prstGeom prst="rect">
            <a:avLst/>
          </a:prstGeom>
        </p:spPr>
      </p:pic>
      <p:sp>
        <p:nvSpPr>
          <p:cNvPr id="21" name="Szövegdoboz 20"/>
          <p:cNvSpPr txBox="1"/>
          <p:nvPr/>
        </p:nvSpPr>
        <p:spPr>
          <a:xfrm>
            <a:off x="7236360" y="4888800"/>
            <a:ext cx="1332000" cy="27124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hu-HU" sz="1200" b="0" i="0" u="none" strike="noStrike" kern="1200" spc="99" dirty="0">
                <a:ln>
                  <a:noFill/>
                </a:ln>
                <a:solidFill>
                  <a:srgbClr val="FFFFFF"/>
                </a:solidFill>
                <a:latin typeface="Cambria" pitchFamily="18"/>
                <a:ea typeface="Arial Unicode MS" pitchFamily="2"/>
                <a:cs typeface="Mangal" pitchFamily="2"/>
              </a:rPr>
              <a:t>Királyi váró</a:t>
            </a:r>
          </a:p>
        </p:txBody>
      </p:sp>
      <p:sp>
        <p:nvSpPr>
          <p:cNvPr id="30" name="Szövegdoboz 29"/>
          <p:cNvSpPr txBox="1"/>
          <p:nvPr/>
        </p:nvSpPr>
        <p:spPr>
          <a:xfrm>
            <a:off x="3397519" y="2099520"/>
            <a:ext cx="1656000" cy="45161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hu-HU" sz="1200" b="0" i="0" u="none" strike="noStrike" kern="1200" spc="99" dirty="0">
                <a:ln>
                  <a:noFill/>
                </a:ln>
                <a:solidFill>
                  <a:srgbClr val="FFFFFF"/>
                </a:solidFill>
                <a:latin typeface="Cambria" pitchFamily="18"/>
                <a:ea typeface="Arial Unicode MS" pitchFamily="2"/>
                <a:cs typeface="Mangal" pitchFamily="2"/>
              </a:rPr>
              <a:t>Várkapitányi lak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hu-HU" sz="1200" b="0" i="0" u="none" strike="noStrike" kern="1200" spc="99" dirty="0">
              <a:ln>
                <a:noFill/>
              </a:ln>
              <a:solidFill>
                <a:srgbClr val="FFFFFF"/>
              </a:solidFill>
              <a:latin typeface="Cambria" pitchFamily="18"/>
              <a:ea typeface="Arial Unicode MS" pitchFamily="2"/>
              <a:cs typeface="Mangal" pitchFamily="2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54754" y="6236471"/>
            <a:ext cx="4749800" cy="4954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Autofit/>
          </a:bodyPr>
          <a:lstStyle>
            <a:lvl1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4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Arial Unicode MS" pitchFamily="2"/>
                <a:cs typeface="Mangal" pitchFamily="2"/>
              </a:defRPr>
            </a:lvl1pPr>
          </a:lstStyle>
          <a:p>
            <a:pPr algn="r"/>
            <a:r>
              <a:rPr lang="hu-HU" sz="2800" b="1" cap="small" dirty="0">
                <a:solidFill>
                  <a:schemeClr val="accent6">
                    <a:lumMod val="60000"/>
                    <a:lumOff val="40000"/>
                  </a:schemeClr>
                </a:solidFill>
                <a:latin typeface="Corbel" panose="020B0503020204020204" pitchFamily="34" charset="0"/>
                <a:ea typeface="Adobe Heiti Std R" panose="020B0400000000000000" pitchFamily="34" charset="-128"/>
              </a:rPr>
              <a:t>Fenntartható Iskolába járás</a:t>
            </a:r>
          </a:p>
        </p:txBody>
      </p:sp>
      <p:sp>
        <p:nvSpPr>
          <p:cNvPr id="10" name="Téglalap 9"/>
          <p:cNvSpPr/>
          <p:nvPr/>
        </p:nvSpPr>
        <p:spPr>
          <a:xfrm>
            <a:off x="7154814" y="789435"/>
            <a:ext cx="19169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sz="2800" b="1" dirty="0">
                <a:solidFill>
                  <a:srgbClr val="FF0000"/>
                </a:solidFill>
                <a:latin typeface="Constantia" panose="02030602050306030303" pitchFamily="18" charset="0"/>
              </a:rPr>
              <a:t>PEDIBUS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053">
            <a:off x="6148403" y="1506706"/>
            <a:ext cx="2175914" cy="271780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8472">
            <a:off x="4153247" y="352840"/>
            <a:ext cx="1890360" cy="283554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33858">
            <a:off x="5570502" y="4323021"/>
            <a:ext cx="3086736" cy="2056538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184" y="3351792"/>
            <a:ext cx="2694247" cy="202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8407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9"/>
          <p:cNvSpPr txBox="1"/>
          <p:nvPr/>
        </p:nvSpPr>
        <p:spPr>
          <a:xfrm>
            <a:off x="2376000" y="4224506"/>
            <a:ext cx="1800360" cy="2727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hu-HU" sz="1200" b="0" i="0" u="none" strike="noStrike" kern="1200" spc="0" baseline="0" dirty="0">
                <a:ln>
                  <a:noFill/>
                </a:ln>
                <a:solidFill>
                  <a:srgbClr val="FFFFFF"/>
                </a:solidFill>
                <a:latin typeface="Cambria" pitchFamily="18"/>
                <a:ea typeface="Arial Unicode MS" pitchFamily="2"/>
                <a:cs typeface="Mangal" pitchFamily="2"/>
              </a:rPr>
              <a:t>Kastély Felső parkja</a:t>
            </a:r>
          </a:p>
        </p:txBody>
      </p:sp>
      <p:sp>
        <p:nvSpPr>
          <p:cNvPr id="21" name="Szövegdoboz 20"/>
          <p:cNvSpPr txBox="1"/>
          <p:nvPr/>
        </p:nvSpPr>
        <p:spPr>
          <a:xfrm>
            <a:off x="7236360" y="4888800"/>
            <a:ext cx="1332000" cy="27124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hu-HU" sz="1200" b="0" i="0" u="none" strike="noStrike" kern="1200" spc="99" dirty="0">
                <a:ln>
                  <a:noFill/>
                </a:ln>
                <a:solidFill>
                  <a:srgbClr val="FFFFFF"/>
                </a:solidFill>
                <a:latin typeface="Cambria" pitchFamily="18"/>
                <a:ea typeface="Arial Unicode MS" pitchFamily="2"/>
                <a:cs typeface="Mangal" pitchFamily="2"/>
              </a:rPr>
              <a:t>Királyi váró</a:t>
            </a:r>
          </a:p>
        </p:txBody>
      </p:sp>
      <p:sp>
        <p:nvSpPr>
          <p:cNvPr id="30" name="Szövegdoboz 29"/>
          <p:cNvSpPr txBox="1"/>
          <p:nvPr/>
        </p:nvSpPr>
        <p:spPr>
          <a:xfrm>
            <a:off x="3397519" y="2099520"/>
            <a:ext cx="1656000" cy="45161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hu-HU" sz="1200" b="0" i="0" u="none" strike="noStrike" kern="1200" spc="99" dirty="0">
                <a:ln>
                  <a:noFill/>
                </a:ln>
                <a:solidFill>
                  <a:srgbClr val="FFFFFF"/>
                </a:solidFill>
                <a:latin typeface="Cambria" pitchFamily="18"/>
                <a:ea typeface="Arial Unicode MS" pitchFamily="2"/>
                <a:cs typeface="Mangal" pitchFamily="2"/>
              </a:rPr>
              <a:t>Várkapitányi lak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hu-HU" sz="1200" b="0" i="0" u="none" strike="noStrike" kern="1200" spc="99" dirty="0">
              <a:ln>
                <a:noFill/>
              </a:ln>
              <a:solidFill>
                <a:srgbClr val="FFFFFF"/>
              </a:solidFill>
              <a:latin typeface="Cambria" pitchFamily="18"/>
              <a:ea typeface="Arial Unicode MS" pitchFamily="2"/>
              <a:cs typeface="Mangal" pitchFamily="2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54754" y="6236471"/>
            <a:ext cx="4749800" cy="4954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Autofit/>
          </a:bodyPr>
          <a:lstStyle>
            <a:lvl1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4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Arial Unicode MS" pitchFamily="2"/>
                <a:cs typeface="Mangal" pitchFamily="2"/>
              </a:defRPr>
            </a:lvl1pPr>
          </a:lstStyle>
          <a:p>
            <a:pPr algn="r"/>
            <a:r>
              <a:rPr lang="hu-HU" sz="2800" b="1" cap="small" dirty="0">
                <a:solidFill>
                  <a:schemeClr val="accent6">
                    <a:lumMod val="60000"/>
                    <a:lumOff val="40000"/>
                  </a:schemeClr>
                </a:solidFill>
                <a:latin typeface="Corbel" panose="020B0503020204020204" pitchFamily="34" charset="0"/>
                <a:ea typeface="Adobe Heiti Std R" panose="020B0400000000000000" pitchFamily="34" charset="-128"/>
              </a:rPr>
              <a:t>Fenntartható Iskolába járás</a:t>
            </a:r>
          </a:p>
        </p:txBody>
      </p:sp>
      <p:sp>
        <p:nvSpPr>
          <p:cNvPr id="10" name="Téglalap 9"/>
          <p:cNvSpPr/>
          <p:nvPr/>
        </p:nvSpPr>
        <p:spPr>
          <a:xfrm>
            <a:off x="7154814" y="789435"/>
            <a:ext cx="19169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sz="2800" b="1" dirty="0">
                <a:solidFill>
                  <a:srgbClr val="FF0000"/>
                </a:solidFill>
                <a:latin typeface="Constantia" panose="02030602050306030303" pitchFamily="18" charset="0"/>
              </a:rPr>
              <a:t>PEDIBUS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4632">
            <a:off x="518760" y="918972"/>
            <a:ext cx="3657600" cy="2429256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5241">
            <a:off x="5162645" y="3856631"/>
            <a:ext cx="3240853" cy="243064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211">
            <a:off x="900854" y="3192958"/>
            <a:ext cx="3657600" cy="2438400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4193">
            <a:off x="4494252" y="1463915"/>
            <a:ext cx="3666996" cy="2446574"/>
          </a:xfrm>
          <a:prstGeom prst="rect">
            <a:avLst/>
          </a:prstGeom>
        </p:spPr>
      </p:pic>
      <p:sp>
        <p:nvSpPr>
          <p:cNvPr id="11" name="Szövegdoboz 10">
            <a:extLst>
              <a:ext uri="{FF2B5EF4-FFF2-40B4-BE49-F238E27FC236}">
                <a16:creationId xmlns:a16="http://schemas.microsoft.com/office/drawing/2014/main" id="{0EC30E94-0445-446C-B553-2E5D3665A9C8}"/>
              </a:ext>
            </a:extLst>
          </p:cNvPr>
          <p:cNvSpPr txBox="1"/>
          <p:nvPr/>
        </p:nvSpPr>
        <p:spPr>
          <a:xfrm>
            <a:off x="7056748" y="6358403"/>
            <a:ext cx="16658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100" dirty="0"/>
              <a:t>Képek forrása: pedibus.ch</a:t>
            </a:r>
          </a:p>
        </p:txBody>
      </p:sp>
    </p:spTree>
    <p:extLst>
      <p:ext uri="{BB962C8B-B14F-4D97-AF65-F5344CB8AC3E}">
        <p14:creationId xmlns:p14="http://schemas.microsoft.com/office/powerpoint/2010/main" val="31037609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Kép 19">
            <a:extLst>
              <a:ext uri="{FF2B5EF4-FFF2-40B4-BE49-F238E27FC236}">
                <a16:creationId xmlns:a16="http://schemas.microsoft.com/office/drawing/2014/main" id="{8CE6E9D6-AC08-4948-8C42-56E6EA6FAE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469" y="3884543"/>
            <a:ext cx="2706243" cy="1807049"/>
          </a:xfrm>
          <a:prstGeom prst="rect">
            <a:avLst/>
          </a:prstGeom>
        </p:spPr>
      </p:pic>
      <p:sp>
        <p:nvSpPr>
          <p:cNvPr id="21" name="Szövegdoboz 20"/>
          <p:cNvSpPr txBox="1"/>
          <p:nvPr/>
        </p:nvSpPr>
        <p:spPr>
          <a:xfrm>
            <a:off x="7236360" y="4888800"/>
            <a:ext cx="1332000" cy="27124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hu-HU" sz="1200" b="0" i="0" u="none" strike="noStrike" kern="1200" spc="99" dirty="0">
                <a:ln>
                  <a:noFill/>
                </a:ln>
                <a:solidFill>
                  <a:srgbClr val="FFFFFF"/>
                </a:solidFill>
                <a:latin typeface="Cambria" pitchFamily="18"/>
                <a:ea typeface="Arial Unicode MS" pitchFamily="2"/>
                <a:cs typeface="Mangal" pitchFamily="2"/>
              </a:rPr>
              <a:t>Királyi váró</a:t>
            </a:r>
          </a:p>
        </p:txBody>
      </p:sp>
      <p:sp>
        <p:nvSpPr>
          <p:cNvPr id="30" name="Szövegdoboz 29"/>
          <p:cNvSpPr txBox="1"/>
          <p:nvPr/>
        </p:nvSpPr>
        <p:spPr>
          <a:xfrm>
            <a:off x="3397519" y="2099520"/>
            <a:ext cx="1656000" cy="45161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hu-HU" sz="1200" b="0" i="0" u="none" strike="noStrike" kern="1200" spc="99" dirty="0">
                <a:ln>
                  <a:noFill/>
                </a:ln>
                <a:solidFill>
                  <a:srgbClr val="FFFFFF"/>
                </a:solidFill>
                <a:latin typeface="Cambria" pitchFamily="18"/>
                <a:ea typeface="Arial Unicode MS" pitchFamily="2"/>
                <a:cs typeface="Mangal" pitchFamily="2"/>
              </a:rPr>
              <a:t>Várkapitányi lak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hu-HU" sz="1200" b="0" i="0" u="none" strike="noStrike" kern="1200" spc="99" dirty="0">
              <a:ln>
                <a:noFill/>
              </a:ln>
              <a:solidFill>
                <a:srgbClr val="FFFFFF"/>
              </a:solidFill>
              <a:latin typeface="Cambria" pitchFamily="18"/>
              <a:ea typeface="Arial Unicode MS" pitchFamily="2"/>
              <a:cs typeface="Mangal" pitchFamily="2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54754" y="6236471"/>
            <a:ext cx="4749800" cy="4954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Autofit/>
          </a:bodyPr>
          <a:lstStyle>
            <a:lvl1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4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Arial Unicode MS" pitchFamily="2"/>
                <a:cs typeface="Mangal" pitchFamily="2"/>
              </a:defRPr>
            </a:lvl1pPr>
          </a:lstStyle>
          <a:p>
            <a:pPr algn="r"/>
            <a:r>
              <a:rPr lang="hu-HU" sz="2800" b="1" cap="small" dirty="0">
                <a:solidFill>
                  <a:schemeClr val="accent6">
                    <a:lumMod val="60000"/>
                    <a:lumOff val="40000"/>
                  </a:schemeClr>
                </a:solidFill>
                <a:latin typeface="Corbel" panose="020B0503020204020204" pitchFamily="34" charset="0"/>
                <a:ea typeface="Adobe Heiti Std R" panose="020B0400000000000000" pitchFamily="34" charset="-128"/>
              </a:rPr>
              <a:t>Fenntartható Iskolába járás</a:t>
            </a:r>
          </a:p>
        </p:txBody>
      </p:sp>
      <p:sp>
        <p:nvSpPr>
          <p:cNvPr id="10" name="Téglalap 9"/>
          <p:cNvSpPr/>
          <p:nvPr/>
        </p:nvSpPr>
        <p:spPr>
          <a:xfrm>
            <a:off x="7154814" y="789435"/>
            <a:ext cx="19169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sz="2800" b="1" dirty="0">
                <a:solidFill>
                  <a:srgbClr val="FF0000"/>
                </a:solidFill>
                <a:latin typeface="Constantia" panose="02030602050306030303" pitchFamily="18" charset="0"/>
              </a:rPr>
              <a:t>PEDIBUS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D577E1E4-FFE9-41F1-945E-C5C5E67ED1B4}"/>
              </a:ext>
            </a:extLst>
          </p:cNvPr>
          <p:cNvSpPr txBox="1"/>
          <p:nvPr/>
        </p:nvSpPr>
        <p:spPr>
          <a:xfrm>
            <a:off x="187763" y="330616"/>
            <a:ext cx="4577442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JÓ PÉLDA: SEPSISZENTGYÖRGY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7BEE76C3-2CC2-4C9D-A7E3-9C4CDFBD60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1063">
            <a:off x="339378" y="1122637"/>
            <a:ext cx="2927075" cy="1953765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D13E3ACC-D680-4F33-946D-3E67A960C4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3910">
            <a:off x="3370948" y="597837"/>
            <a:ext cx="2402104" cy="1603965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5B4388E4-D6D2-4446-BA92-CC74D746674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5502">
            <a:off x="3737677" y="2028531"/>
            <a:ext cx="2580966" cy="1723397"/>
          </a:xfrm>
          <a:prstGeom prst="rect">
            <a:avLst/>
          </a:prstGeom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5B2DFF8B-979F-47DF-9273-D8D0073EC24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9770">
            <a:off x="301567" y="3028014"/>
            <a:ext cx="3078773" cy="2055021"/>
          </a:xfrm>
          <a:prstGeom prst="rect">
            <a:avLst/>
          </a:prstGeom>
        </p:spPr>
      </p:pic>
      <p:pic>
        <p:nvPicPr>
          <p:cNvPr id="16" name="Kép 15">
            <a:extLst>
              <a:ext uri="{FF2B5EF4-FFF2-40B4-BE49-F238E27FC236}">
                <a16:creationId xmlns:a16="http://schemas.microsoft.com/office/drawing/2014/main" id="{14944E90-7EEE-493A-9B39-C68B601DD7D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4324">
            <a:off x="4420688" y="3270142"/>
            <a:ext cx="2026369" cy="3035847"/>
          </a:xfrm>
          <a:prstGeom prst="rect">
            <a:avLst/>
          </a:prstGeom>
        </p:spPr>
      </p:pic>
      <p:pic>
        <p:nvPicPr>
          <p:cNvPr id="18" name="Kép 17">
            <a:extLst>
              <a:ext uri="{FF2B5EF4-FFF2-40B4-BE49-F238E27FC236}">
                <a16:creationId xmlns:a16="http://schemas.microsoft.com/office/drawing/2014/main" id="{BADFA0E2-40CA-4CAA-8A2D-DDE8931756C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8129">
            <a:off x="636948" y="4942047"/>
            <a:ext cx="1702556" cy="1136423"/>
          </a:xfrm>
          <a:prstGeom prst="rect">
            <a:avLst/>
          </a:prstGeom>
        </p:spPr>
      </p:pic>
      <p:sp>
        <p:nvSpPr>
          <p:cNvPr id="23" name="Szövegdoboz 22">
            <a:extLst>
              <a:ext uri="{FF2B5EF4-FFF2-40B4-BE49-F238E27FC236}">
                <a16:creationId xmlns:a16="http://schemas.microsoft.com/office/drawing/2014/main" id="{F6221073-4474-4A0E-B728-4C0EF897B540}"/>
              </a:ext>
            </a:extLst>
          </p:cNvPr>
          <p:cNvSpPr txBox="1"/>
          <p:nvPr/>
        </p:nvSpPr>
        <p:spPr>
          <a:xfrm>
            <a:off x="6405000" y="5020575"/>
            <a:ext cx="4577442" cy="134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Matricás</a:t>
            </a:r>
            <a:r>
              <a:rPr lang="hu-HU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füzet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Aszfaltfestés – megállók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Tematikus hetek </a:t>
            </a:r>
          </a:p>
        </p:txBody>
      </p:sp>
    </p:spTree>
    <p:extLst>
      <p:ext uri="{BB962C8B-B14F-4D97-AF65-F5344CB8AC3E}">
        <p14:creationId xmlns:p14="http://schemas.microsoft.com/office/powerpoint/2010/main" val="42808018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ép 12" descr="PHOTO 2019 03 28 14 14 38 00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9067">
            <a:off x="1743587" y="3845812"/>
            <a:ext cx="2882900" cy="216217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Szövegdoboz 20"/>
          <p:cNvSpPr txBox="1"/>
          <p:nvPr/>
        </p:nvSpPr>
        <p:spPr>
          <a:xfrm>
            <a:off x="7236360" y="4888800"/>
            <a:ext cx="1332000" cy="27124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hu-HU" sz="1200" b="0" i="0" u="none" strike="noStrike" kern="1200" spc="99" dirty="0">
                <a:ln>
                  <a:noFill/>
                </a:ln>
                <a:solidFill>
                  <a:srgbClr val="FFFFFF"/>
                </a:solidFill>
                <a:latin typeface="Cambria" pitchFamily="18"/>
                <a:ea typeface="Arial Unicode MS" pitchFamily="2"/>
                <a:cs typeface="Mangal" pitchFamily="2"/>
              </a:rPr>
              <a:t>Királyi váró</a:t>
            </a:r>
          </a:p>
        </p:txBody>
      </p:sp>
      <p:sp>
        <p:nvSpPr>
          <p:cNvPr id="30" name="Szövegdoboz 29"/>
          <p:cNvSpPr txBox="1"/>
          <p:nvPr/>
        </p:nvSpPr>
        <p:spPr>
          <a:xfrm>
            <a:off x="3397519" y="2099520"/>
            <a:ext cx="1656000" cy="45161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hu-HU" sz="1200" b="0" i="0" u="none" strike="noStrike" kern="1200" spc="99" dirty="0">
                <a:ln>
                  <a:noFill/>
                </a:ln>
                <a:solidFill>
                  <a:srgbClr val="FFFFFF"/>
                </a:solidFill>
                <a:latin typeface="Cambria" pitchFamily="18"/>
                <a:ea typeface="Arial Unicode MS" pitchFamily="2"/>
                <a:cs typeface="Mangal" pitchFamily="2"/>
              </a:rPr>
              <a:t>Várkapitányi lak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hu-HU" sz="1200" b="0" i="0" u="none" strike="noStrike" kern="1200" spc="99" dirty="0">
              <a:ln>
                <a:noFill/>
              </a:ln>
              <a:solidFill>
                <a:srgbClr val="FFFFFF"/>
              </a:solidFill>
              <a:latin typeface="Cambria" pitchFamily="18"/>
              <a:ea typeface="Arial Unicode MS" pitchFamily="2"/>
              <a:cs typeface="Mangal" pitchFamily="2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4982385" y="2173558"/>
            <a:ext cx="4161615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hu-HU" sz="1600" dirty="0">
                <a:solidFill>
                  <a:schemeClr val="accent1">
                    <a:lumMod val="50000"/>
                  </a:schemeClr>
                </a:solidFill>
              </a:rPr>
              <a:t>Induló lépések:</a:t>
            </a:r>
          </a:p>
          <a:p>
            <a:pPr lvl="0">
              <a:lnSpc>
                <a:spcPct val="150000"/>
              </a:lnSpc>
            </a:pPr>
            <a:endParaRPr lang="hu-HU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chemeClr val="accent1">
                    <a:lumMod val="50000"/>
                  </a:schemeClr>
                </a:solidFill>
              </a:rPr>
              <a:t>Együttműködő partnerek keresése (iskola, közterület-felügyelet, polgárőrség, önkéntesek, szülők)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chemeClr val="accent1">
                    <a:lumMod val="50000"/>
                  </a:schemeClr>
                </a:solidFill>
              </a:rPr>
              <a:t>Keretrendszer kidolgozása (</a:t>
            </a:r>
            <a:r>
              <a:rPr lang="hu-HU" sz="1400" dirty="0" err="1">
                <a:solidFill>
                  <a:schemeClr val="accent1">
                    <a:lumMod val="50000"/>
                  </a:schemeClr>
                </a:solidFill>
              </a:rPr>
              <a:t>feltételrendszer,szabályzat</a:t>
            </a:r>
            <a:r>
              <a:rPr lang="hu-HU" sz="1400" dirty="0">
                <a:solidFill>
                  <a:schemeClr val="accent1">
                    <a:lumMod val="50000"/>
                  </a:schemeClr>
                </a:solidFill>
              </a:rPr>
              <a:t>, tudnivalók, nyilatkozatok)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chemeClr val="accent1">
                    <a:lumMod val="50000"/>
                  </a:schemeClr>
                </a:solidFill>
              </a:rPr>
              <a:t>Egy mintaútvonal létrehozása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chemeClr val="accent1">
                    <a:lumMod val="50000"/>
                  </a:schemeClr>
                </a:solidFill>
              </a:rPr>
              <a:t>Tesztelés, tapasztalatok leszűrése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chemeClr val="accent1">
                    <a:lumMod val="50000"/>
                  </a:schemeClr>
                </a:solidFill>
              </a:rPr>
              <a:t>Program beindítása</a:t>
            </a:r>
          </a:p>
          <a:p>
            <a:endParaRPr lang="hu-H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54754" y="6236471"/>
            <a:ext cx="4749800" cy="4954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Autofit/>
          </a:bodyPr>
          <a:lstStyle>
            <a:lvl1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4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Arial Unicode MS" pitchFamily="2"/>
                <a:cs typeface="Mangal" pitchFamily="2"/>
              </a:defRPr>
            </a:lvl1pPr>
          </a:lstStyle>
          <a:p>
            <a:pPr algn="r"/>
            <a:r>
              <a:rPr lang="hu-HU" sz="2800" b="1" cap="small" dirty="0">
                <a:solidFill>
                  <a:schemeClr val="accent6">
                    <a:lumMod val="60000"/>
                    <a:lumOff val="40000"/>
                  </a:schemeClr>
                </a:solidFill>
                <a:latin typeface="Corbel" panose="020B0503020204020204" pitchFamily="34" charset="0"/>
                <a:ea typeface="Adobe Heiti Std R" panose="020B0400000000000000" pitchFamily="34" charset="-128"/>
              </a:rPr>
              <a:t>Fenntartható Iskolába járás</a:t>
            </a:r>
          </a:p>
        </p:txBody>
      </p:sp>
      <p:sp>
        <p:nvSpPr>
          <p:cNvPr id="10" name="Téglalap 9"/>
          <p:cNvSpPr/>
          <p:nvPr/>
        </p:nvSpPr>
        <p:spPr>
          <a:xfrm>
            <a:off x="7154814" y="789435"/>
            <a:ext cx="19169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sz="2800" b="1" dirty="0">
                <a:solidFill>
                  <a:srgbClr val="FF0000"/>
                </a:solidFill>
                <a:latin typeface="Constantia" panose="02030602050306030303" pitchFamily="18" charset="0"/>
              </a:rPr>
              <a:t>PEDIBUS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9861">
            <a:off x="307655" y="499068"/>
            <a:ext cx="3476945" cy="2113210"/>
          </a:xfrm>
          <a:prstGeom prst="rect">
            <a:avLst/>
          </a:prstGeom>
        </p:spPr>
      </p:pic>
      <p:pic>
        <p:nvPicPr>
          <p:cNvPr id="11" name="Kép 10" descr="PHOTO 2019 03 28 14 14 18 00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6931">
            <a:off x="145343" y="3100705"/>
            <a:ext cx="2389858" cy="1795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6568">
            <a:off x="1836658" y="2518955"/>
            <a:ext cx="3100388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3033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9"/>
          <p:cNvSpPr txBox="1"/>
          <p:nvPr/>
        </p:nvSpPr>
        <p:spPr>
          <a:xfrm>
            <a:off x="2376000" y="4224506"/>
            <a:ext cx="1800360" cy="2727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hu-HU" sz="1200" b="0" i="0" u="none" strike="noStrike" kern="1200" spc="0" baseline="0" dirty="0">
                <a:ln>
                  <a:noFill/>
                </a:ln>
                <a:solidFill>
                  <a:srgbClr val="FFFFFF"/>
                </a:solidFill>
                <a:latin typeface="Cambria" pitchFamily="18"/>
                <a:ea typeface="Arial Unicode MS" pitchFamily="2"/>
                <a:cs typeface="Mangal" pitchFamily="2"/>
              </a:rPr>
              <a:t>Kastély Felső parkja</a:t>
            </a:r>
          </a:p>
        </p:txBody>
      </p:sp>
      <p:sp>
        <p:nvSpPr>
          <p:cNvPr id="30" name="Szövegdoboz 29"/>
          <p:cNvSpPr txBox="1"/>
          <p:nvPr/>
        </p:nvSpPr>
        <p:spPr>
          <a:xfrm>
            <a:off x="3603940" y="2079281"/>
            <a:ext cx="1656000" cy="45161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hu-HU" sz="1200" b="0" i="0" u="none" strike="noStrike" kern="1200" spc="99" dirty="0">
                <a:ln>
                  <a:noFill/>
                </a:ln>
                <a:solidFill>
                  <a:srgbClr val="FFFFFF"/>
                </a:solidFill>
                <a:latin typeface="Cambria" pitchFamily="18"/>
                <a:ea typeface="Arial Unicode MS" pitchFamily="2"/>
                <a:cs typeface="Mangal" pitchFamily="2"/>
              </a:rPr>
              <a:t>Várkapitányi lak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hu-HU" sz="1200" b="0" i="0" u="none" strike="noStrike" kern="1200" spc="99" dirty="0">
              <a:ln>
                <a:noFill/>
              </a:ln>
              <a:solidFill>
                <a:srgbClr val="FFFFFF"/>
              </a:solidFill>
              <a:latin typeface="Cambria" pitchFamily="18"/>
              <a:ea typeface="Arial Unicode MS" pitchFamily="2"/>
              <a:cs typeface="Mangal" pitchFamily="2"/>
            </a:endParaRP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D577E1E4-FFE9-41F1-945E-C5C5E67ED1B4}"/>
              </a:ext>
            </a:extLst>
          </p:cNvPr>
          <p:cNvSpPr txBox="1"/>
          <p:nvPr/>
        </p:nvSpPr>
        <p:spPr>
          <a:xfrm>
            <a:off x="5375697" y="1751227"/>
            <a:ext cx="3392597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hu-HU" sz="2000" b="1" dirty="0">
                <a:solidFill>
                  <a:schemeClr val="accent1">
                    <a:lumMod val="50000"/>
                  </a:schemeClr>
                </a:solidFill>
              </a:rPr>
              <a:t>Próbaútvonalak</a:t>
            </a:r>
            <a:r>
              <a:rPr lang="hu-HU" sz="1400" dirty="0">
                <a:solidFill>
                  <a:schemeClr val="accent1">
                    <a:lumMod val="50000"/>
                  </a:schemeClr>
                </a:solidFill>
              </a:rPr>
              <a:t> indítása 2021-ben a Hajós Alfréd Általános Iskolába: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chemeClr val="accent1">
                    <a:lumMod val="50000"/>
                  </a:schemeClr>
                </a:solidFill>
              </a:rPr>
              <a:t>két útvonalon, 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chemeClr val="accent1">
                    <a:lumMod val="50000"/>
                  </a:schemeClr>
                </a:solidFill>
              </a:rPr>
              <a:t>heti két nap induló járattal,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chemeClr val="accent1">
                    <a:lumMod val="50000"/>
                  </a:schemeClr>
                </a:solidFill>
              </a:rPr>
              <a:t>összesen eddig 18 gyermek, 12 kísérő részvételével.</a:t>
            </a:r>
          </a:p>
        </p:txBody>
      </p:sp>
      <p:sp>
        <p:nvSpPr>
          <p:cNvPr id="10" name="Téglalap 9"/>
          <p:cNvSpPr/>
          <p:nvPr/>
        </p:nvSpPr>
        <p:spPr>
          <a:xfrm>
            <a:off x="7236360" y="648658"/>
            <a:ext cx="19169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sz="2800" b="1" dirty="0">
                <a:solidFill>
                  <a:srgbClr val="FF0000"/>
                </a:solidFill>
                <a:latin typeface="Constantia" panose="02030602050306030303" pitchFamily="18" charset="0"/>
              </a:rPr>
              <a:t>PEDIBUS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54754" y="6236471"/>
            <a:ext cx="4749800" cy="4954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Autofit/>
          </a:bodyPr>
          <a:lstStyle>
            <a:lvl1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4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Arial Unicode MS" pitchFamily="2"/>
                <a:cs typeface="Mangal" pitchFamily="2"/>
              </a:defRPr>
            </a:lvl1pPr>
          </a:lstStyle>
          <a:p>
            <a:pPr algn="r"/>
            <a:r>
              <a:rPr lang="hu-HU" sz="2800" b="1" cap="small" dirty="0">
                <a:solidFill>
                  <a:schemeClr val="accent6">
                    <a:lumMod val="60000"/>
                    <a:lumOff val="40000"/>
                  </a:schemeClr>
                </a:solidFill>
                <a:latin typeface="Corbel" panose="020B0503020204020204" pitchFamily="34" charset="0"/>
                <a:ea typeface="Adobe Heiti Std R" panose="020B0400000000000000" pitchFamily="34" charset="-128"/>
              </a:rPr>
              <a:t>Fenntartható Iskolába járás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29866257-FAED-4E18-BEB1-347E3B3E20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06" y="210959"/>
            <a:ext cx="4042182" cy="3031637"/>
          </a:xfrm>
          <a:prstGeom prst="rect">
            <a:avLst/>
          </a:prstGeom>
        </p:spPr>
      </p:pic>
      <p:pic>
        <p:nvPicPr>
          <p:cNvPr id="6" name="Kép 5">
            <a:extLst>
              <a:ext uri="{FF2B5EF4-FFF2-40B4-BE49-F238E27FC236}">
                <a16:creationId xmlns:a16="http://schemas.microsoft.com/office/drawing/2014/main" id="{7F1674F4-0276-41CE-9BC2-5C471F7C58A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275" b="11421"/>
          <a:stretch/>
        </p:blipFill>
        <p:spPr>
          <a:xfrm rot="21326702">
            <a:off x="332171" y="2714107"/>
            <a:ext cx="2049105" cy="3124469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681D61B4-1C8F-441E-BCE4-395145B8821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4153">
            <a:off x="2494454" y="4103247"/>
            <a:ext cx="1477505" cy="1976847"/>
          </a:xfrm>
          <a:prstGeom prst="rect">
            <a:avLst/>
          </a:prstGeom>
        </p:spPr>
      </p:pic>
      <p:pic>
        <p:nvPicPr>
          <p:cNvPr id="16" name="Kép 15">
            <a:extLst>
              <a:ext uri="{FF2B5EF4-FFF2-40B4-BE49-F238E27FC236}">
                <a16:creationId xmlns:a16="http://schemas.microsoft.com/office/drawing/2014/main" id="{2D961C3C-D54C-4F16-8D1C-1BF428970C8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1636">
            <a:off x="2375136" y="2507397"/>
            <a:ext cx="2457607" cy="184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0022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9"/>
          <p:cNvSpPr txBox="1"/>
          <p:nvPr/>
        </p:nvSpPr>
        <p:spPr>
          <a:xfrm>
            <a:off x="2376000" y="4224506"/>
            <a:ext cx="1800360" cy="2727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hu-HU" sz="1200" b="0" i="0" u="none" strike="noStrike" kern="1200" spc="0" baseline="0" dirty="0">
                <a:ln>
                  <a:noFill/>
                </a:ln>
                <a:solidFill>
                  <a:srgbClr val="FFFFFF"/>
                </a:solidFill>
                <a:latin typeface="Cambria" pitchFamily="18"/>
                <a:ea typeface="Arial Unicode MS" pitchFamily="2"/>
                <a:cs typeface="Mangal" pitchFamily="2"/>
              </a:rPr>
              <a:t>Kastély Felső parkja</a:t>
            </a:r>
          </a:p>
        </p:txBody>
      </p:sp>
      <p:sp>
        <p:nvSpPr>
          <p:cNvPr id="21" name="Szövegdoboz 20"/>
          <p:cNvSpPr txBox="1"/>
          <p:nvPr/>
        </p:nvSpPr>
        <p:spPr>
          <a:xfrm>
            <a:off x="7236360" y="4888800"/>
            <a:ext cx="1332000" cy="27124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hu-HU" sz="1200" b="0" i="0" u="none" strike="noStrike" kern="1200" spc="99" dirty="0">
                <a:ln>
                  <a:noFill/>
                </a:ln>
                <a:solidFill>
                  <a:srgbClr val="FFFFFF"/>
                </a:solidFill>
                <a:latin typeface="Cambria" pitchFamily="18"/>
                <a:ea typeface="Arial Unicode MS" pitchFamily="2"/>
                <a:cs typeface="Mangal" pitchFamily="2"/>
              </a:rPr>
              <a:t>Királyi váró</a:t>
            </a:r>
          </a:p>
        </p:txBody>
      </p:sp>
      <p:sp>
        <p:nvSpPr>
          <p:cNvPr id="30" name="Szövegdoboz 29"/>
          <p:cNvSpPr txBox="1"/>
          <p:nvPr/>
        </p:nvSpPr>
        <p:spPr>
          <a:xfrm>
            <a:off x="3397519" y="2099520"/>
            <a:ext cx="1656000" cy="45161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hu-HU" sz="1200" b="0" i="0" u="none" strike="noStrike" kern="1200" spc="99" dirty="0">
                <a:ln>
                  <a:noFill/>
                </a:ln>
                <a:solidFill>
                  <a:srgbClr val="FFFFFF"/>
                </a:solidFill>
                <a:latin typeface="Cambria" pitchFamily="18"/>
                <a:ea typeface="Arial Unicode MS" pitchFamily="2"/>
                <a:cs typeface="Mangal" pitchFamily="2"/>
              </a:rPr>
              <a:t>Várkapitányi lak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hu-HU" sz="1200" b="0" i="0" u="none" strike="noStrike" kern="1200" spc="99" dirty="0">
              <a:ln>
                <a:noFill/>
              </a:ln>
              <a:solidFill>
                <a:srgbClr val="FFFFFF"/>
              </a:solidFill>
              <a:latin typeface="Cambria" pitchFamily="18"/>
              <a:ea typeface="Arial Unicode MS" pitchFamily="2"/>
              <a:cs typeface="Mangal" pitchFamily="2"/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7236360" y="648658"/>
            <a:ext cx="19169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sz="2800" b="1" dirty="0">
                <a:solidFill>
                  <a:srgbClr val="FF0000"/>
                </a:solidFill>
                <a:latin typeface="Constantia" panose="02030602050306030303" pitchFamily="18" charset="0"/>
              </a:rPr>
              <a:t>PEDIBUS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54754" y="6236471"/>
            <a:ext cx="4749800" cy="4954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Autofit/>
          </a:bodyPr>
          <a:lstStyle>
            <a:lvl1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4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Arial Unicode MS" pitchFamily="2"/>
                <a:cs typeface="Mangal" pitchFamily="2"/>
              </a:defRPr>
            </a:lvl1pPr>
          </a:lstStyle>
          <a:p>
            <a:pPr algn="r"/>
            <a:r>
              <a:rPr lang="hu-HU" sz="2800" b="1" cap="small" dirty="0">
                <a:solidFill>
                  <a:schemeClr val="accent6">
                    <a:lumMod val="60000"/>
                    <a:lumOff val="40000"/>
                  </a:schemeClr>
                </a:solidFill>
                <a:latin typeface="Corbel" panose="020B0503020204020204" pitchFamily="34" charset="0"/>
                <a:ea typeface="Adobe Heiti Std R" panose="020B0400000000000000" pitchFamily="34" charset="-128"/>
              </a:rPr>
              <a:t>Fenntartható Iskolába járás</a:t>
            </a:r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1FB1083A-13B3-4028-835D-10564605E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40" y="426435"/>
            <a:ext cx="4129555" cy="581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668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>
            <a:extLst>
              <a:ext uri="{FF2B5EF4-FFF2-40B4-BE49-F238E27FC236}">
                <a16:creationId xmlns:a16="http://schemas.microsoft.com/office/drawing/2014/main" id="{38B91D25-F26C-4847-A0E1-D8E784A178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3" b="3382"/>
          <a:stretch/>
        </p:blipFill>
        <p:spPr>
          <a:xfrm>
            <a:off x="248556" y="30999"/>
            <a:ext cx="4749801" cy="6248437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4982385" y="2433809"/>
            <a:ext cx="4344858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Mi a PEDIBUS?</a:t>
            </a:r>
          </a:p>
        </p:txBody>
      </p:sp>
      <p:sp>
        <p:nvSpPr>
          <p:cNvPr id="10" name="Téglalap 9"/>
          <p:cNvSpPr/>
          <p:nvPr/>
        </p:nvSpPr>
        <p:spPr>
          <a:xfrm>
            <a:off x="5856270" y="789435"/>
            <a:ext cx="32155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sz="2800" b="1" dirty="0">
                <a:solidFill>
                  <a:srgbClr val="FF0000"/>
                </a:solidFill>
                <a:latin typeface="Constantia" panose="02030602050306030303" pitchFamily="18" charset="0"/>
              </a:rPr>
              <a:t>PEDIBUS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93098" y="6236471"/>
            <a:ext cx="4749800" cy="4954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Autofit/>
          </a:bodyPr>
          <a:lstStyle>
            <a:lvl1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4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Arial Unicode MS" pitchFamily="2"/>
                <a:cs typeface="Mangal" pitchFamily="2"/>
              </a:defRPr>
            </a:lvl1pPr>
          </a:lstStyle>
          <a:p>
            <a:pPr algn="r"/>
            <a:r>
              <a:rPr lang="hu-HU" sz="2800" b="1" cap="small" dirty="0">
                <a:solidFill>
                  <a:schemeClr val="accent6">
                    <a:lumMod val="60000"/>
                    <a:lumOff val="40000"/>
                  </a:schemeClr>
                </a:solidFill>
                <a:latin typeface="Corbel" panose="020B0503020204020204" pitchFamily="34" charset="0"/>
                <a:ea typeface="Adobe Heiti Std R" panose="020B0400000000000000" pitchFamily="34" charset="-128"/>
              </a:rPr>
              <a:t>Fenntartható Iskolába járás</a:t>
            </a: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63FD5EDC-93D0-4A24-8D77-96F02A896890}"/>
              </a:ext>
            </a:extLst>
          </p:cNvPr>
          <p:cNvSpPr txBox="1"/>
          <p:nvPr/>
        </p:nvSpPr>
        <p:spPr>
          <a:xfrm>
            <a:off x="2937221" y="6148631"/>
            <a:ext cx="200567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100" dirty="0"/>
              <a:t>Plakátterv eredetije: pedibus.ch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9"/>
          <p:cNvSpPr txBox="1"/>
          <p:nvPr/>
        </p:nvSpPr>
        <p:spPr>
          <a:xfrm>
            <a:off x="2376000" y="4224506"/>
            <a:ext cx="1800360" cy="2727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hu-HU" sz="1200" b="0" i="0" u="none" strike="noStrike" kern="1200" spc="0" baseline="0" dirty="0">
                <a:ln>
                  <a:noFill/>
                </a:ln>
                <a:solidFill>
                  <a:srgbClr val="FFFFFF"/>
                </a:solidFill>
                <a:latin typeface="Cambria" pitchFamily="18"/>
                <a:ea typeface="Arial Unicode MS" pitchFamily="2"/>
                <a:cs typeface="Mangal" pitchFamily="2"/>
              </a:rPr>
              <a:t>Kastély Felső parkja</a:t>
            </a:r>
          </a:p>
        </p:txBody>
      </p:sp>
      <p:sp>
        <p:nvSpPr>
          <p:cNvPr id="30" name="Szövegdoboz 29"/>
          <p:cNvSpPr txBox="1"/>
          <p:nvPr/>
        </p:nvSpPr>
        <p:spPr>
          <a:xfrm>
            <a:off x="3397519" y="2099520"/>
            <a:ext cx="1656000" cy="45161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hu-HU" sz="1200" b="0" i="0" u="none" strike="noStrike" kern="1200" spc="99" dirty="0">
                <a:ln>
                  <a:noFill/>
                </a:ln>
                <a:solidFill>
                  <a:srgbClr val="FFFFFF"/>
                </a:solidFill>
                <a:latin typeface="Cambria" pitchFamily="18"/>
                <a:ea typeface="Arial Unicode MS" pitchFamily="2"/>
                <a:cs typeface="Mangal" pitchFamily="2"/>
              </a:rPr>
              <a:t>Várkapitányi lak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hu-HU" sz="1200" b="0" i="0" u="none" strike="noStrike" kern="1200" spc="99" dirty="0">
              <a:ln>
                <a:noFill/>
              </a:ln>
              <a:solidFill>
                <a:srgbClr val="FFFFFF"/>
              </a:solidFill>
              <a:latin typeface="Cambria" pitchFamily="18"/>
              <a:ea typeface="Arial Unicode MS" pitchFamily="2"/>
              <a:cs typeface="Mangal" pitchFamily="2"/>
            </a:endParaRP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D577E1E4-FFE9-41F1-945E-C5C5E67ED1B4}"/>
              </a:ext>
            </a:extLst>
          </p:cNvPr>
          <p:cNvSpPr txBox="1"/>
          <p:nvPr/>
        </p:nvSpPr>
        <p:spPr>
          <a:xfrm>
            <a:off x="1694175" y="4723491"/>
            <a:ext cx="7064875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A Hajós Alfréd Általános Iskola </a:t>
            </a:r>
            <a:r>
              <a:rPr lang="hu-HU" dirty="0" err="1">
                <a:solidFill>
                  <a:schemeClr val="accent1">
                    <a:lumMod val="50000"/>
                  </a:schemeClr>
                </a:solidFill>
              </a:rPr>
              <a:t>pedibusszal</a:t>
            </a:r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 járó diákjai, szavazás keretében a </a:t>
            </a:r>
            <a:r>
              <a:rPr lang="hu-HU" dirty="0" err="1">
                <a:solidFill>
                  <a:schemeClr val="accent1">
                    <a:lumMod val="50000"/>
                  </a:schemeClr>
                </a:solidFill>
              </a:rPr>
              <a:t>pelinkánt</a:t>
            </a:r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 választották a </a:t>
            </a:r>
            <a:r>
              <a:rPr lang="hu-HU" dirty="0" err="1">
                <a:solidFill>
                  <a:schemeClr val="accent1">
                    <a:lumMod val="50000"/>
                  </a:schemeClr>
                </a:solidFill>
              </a:rPr>
              <a:t>Pedibusz</a:t>
            </a:r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- Gödöllő egyedi logójának.</a:t>
            </a:r>
          </a:p>
        </p:txBody>
      </p:sp>
      <p:sp>
        <p:nvSpPr>
          <p:cNvPr id="10" name="Téglalap 9"/>
          <p:cNvSpPr/>
          <p:nvPr/>
        </p:nvSpPr>
        <p:spPr>
          <a:xfrm>
            <a:off x="7236360" y="648658"/>
            <a:ext cx="19169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sz="2800" b="1" dirty="0">
                <a:solidFill>
                  <a:srgbClr val="FF0000"/>
                </a:solidFill>
                <a:latin typeface="Constantia" panose="02030602050306030303" pitchFamily="18" charset="0"/>
              </a:rPr>
              <a:t>PEDIBUS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54754" y="6236471"/>
            <a:ext cx="4749800" cy="4954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Autofit/>
          </a:bodyPr>
          <a:lstStyle>
            <a:lvl1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4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Arial Unicode MS" pitchFamily="2"/>
                <a:cs typeface="Mangal" pitchFamily="2"/>
              </a:defRPr>
            </a:lvl1pPr>
          </a:lstStyle>
          <a:p>
            <a:pPr algn="r"/>
            <a:r>
              <a:rPr lang="hu-HU" sz="2800" b="1" cap="small" dirty="0">
                <a:solidFill>
                  <a:schemeClr val="accent6">
                    <a:lumMod val="60000"/>
                    <a:lumOff val="40000"/>
                  </a:schemeClr>
                </a:solidFill>
                <a:latin typeface="Corbel" panose="020B0503020204020204" pitchFamily="34" charset="0"/>
                <a:ea typeface="Adobe Heiti Std R" panose="020B0400000000000000" pitchFamily="34" charset="-128"/>
              </a:rPr>
              <a:t>Fenntartható Iskolába járás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F2C8F94B-9FEE-4723-9E6A-FD24A6B8E1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081" y="1172872"/>
            <a:ext cx="3270102" cy="3350515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BB8276A7-C580-4A92-AEA5-73E92A0ED4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8982" y="1171878"/>
            <a:ext cx="1509326" cy="2785595"/>
          </a:xfrm>
          <a:prstGeom prst="rect">
            <a:avLst/>
          </a:prstGeom>
        </p:spPr>
      </p:pic>
      <p:sp>
        <p:nvSpPr>
          <p:cNvPr id="18" name="Szövegdoboz 17">
            <a:extLst>
              <a:ext uri="{FF2B5EF4-FFF2-40B4-BE49-F238E27FC236}">
                <a16:creationId xmlns:a16="http://schemas.microsoft.com/office/drawing/2014/main" id="{0FBE731B-B667-48E8-AA65-5B26FC01D327}"/>
              </a:ext>
            </a:extLst>
          </p:cNvPr>
          <p:cNvSpPr txBox="1"/>
          <p:nvPr/>
        </p:nvSpPr>
        <p:spPr>
          <a:xfrm>
            <a:off x="498212" y="532583"/>
            <a:ext cx="5532718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ELŐZETES LOGÓTERVEK - </a:t>
            </a:r>
            <a:r>
              <a:rPr lang="hu-HU" dirty="0" err="1">
                <a:solidFill>
                  <a:schemeClr val="accent1">
                    <a:lumMod val="50000"/>
                  </a:schemeClr>
                </a:solidFill>
              </a:rPr>
              <a:t>Remsey</a:t>
            </a:r>
            <a:r>
              <a:rPr lang="hu-HU" sz="16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Dávid grafikustól </a:t>
            </a:r>
          </a:p>
          <a:p>
            <a:pPr lvl="0">
              <a:lnSpc>
                <a:spcPct val="150000"/>
              </a:lnSpc>
            </a:pPr>
            <a:endParaRPr lang="hu-H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Ellipszis 3">
            <a:extLst>
              <a:ext uri="{FF2B5EF4-FFF2-40B4-BE49-F238E27FC236}">
                <a16:creationId xmlns:a16="http://schemas.microsoft.com/office/drawing/2014/main" id="{B0EE5E6B-9B08-4129-9D5C-DDDE75DCD8D7}"/>
              </a:ext>
            </a:extLst>
          </p:cNvPr>
          <p:cNvSpPr/>
          <p:nvPr/>
        </p:nvSpPr>
        <p:spPr>
          <a:xfrm>
            <a:off x="5226613" y="648658"/>
            <a:ext cx="2578813" cy="38804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322074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9"/>
          <p:cNvSpPr txBox="1"/>
          <p:nvPr/>
        </p:nvSpPr>
        <p:spPr>
          <a:xfrm>
            <a:off x="2376000" y="4224506"/>
            <a:ext cx="1800360" cy="2727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hu-HU" sz="1200" b="0" i="0" u="none" strike="noStrike" kern="1200" spc="0" baseline="0" dirty="0">
                <a:ln>
                  <a:noFill/>
                </a:ln>
                <a:solidFill>
                  <a:srgbClr val="FFFFFF"/>
                </a:solidFill>
                <a:latin typeface="Cambria" pitchFamily="18"/>
                <a:ea typeface="Arial Unicode MS" pitchFamily="2"/>
                <a:cs typeface="Mangal" pitchFamily="2"/>
              </a:rPr>
              <a:t>Kastély Felső parkja</a:t>
            </a:r>
          </a:p>
        </p:txBody>
      </p:sp>
      <p:sp>
        <p:nvSpPr>
          <p:cNvPr id="21" name="Szövegdoboz 20"/>
          <p:cNvSpPr txBox="1"/>
          <p:nvPr/>
        </p:nvSpPr>
        <p:spPr>
          <a:xfrm>
            <a:off x="7236360" y="4888800"/>
            <a:ext cx="1332000" cy="27124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hu-HU" sz="1200" b="0" i="0" u="none" strike="noStrike" kern="1200" spc="99" dirty="0">
                <a:ln>
                  <a:noFill/>
                </a:ln>
                <a:solidFill>
                  <a:srgbClr val="FFFFFF"/>
                </a:solidFill>
                <a:latin typeface="Cambria" pitchFamily="18"/>
                <a:ea typeface="Arial Unicode MS" pitchFamily="2"/>
                <a:cs typeface="Mangal" pitchFamily="2"/>
              </a:rPr>
              <a:t>Királyi váró</a:t>
            </a:r>
          </a:p>
        </p:txBody>
      </p:sp>
      <p:sp>
        <p:nvSpPr>
          <p:cNvPr id="30" name="Szövegdoboz 29"/>
          <p:cNvSpPr txBox="1"/>
          <p:nvPr/>
        </p:nvSpPr>
        <p:spPr>
          <a:xfrm>
            <a:off x="3397519" y="2099520"/>
            <a:ext cx="1656000" cy="45161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hu-HU" sz="1200" b="0" i="0" u="none" strike="noStrike" kern="1200" spc="99" dirty="0">
                <a:ln>
                  <a:noFill/>
                </a:ln>
                <a:solidFill>
                  <a:srgbClr val="FFFFFF"/>
                </a:solidFill>
                <a:latin typeface="Cambria" pitchFamily="18"/>
                <a:ea typeface="Arial Unicode MS" pitchFamily="2"/>
                <a:cs typeface="Mangal" pitchFamily="2"/>
              </a:rPr>
              <a:t>Várkapitányi lak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hu-HU" sz="1200" b="0" i="0" u="none" strike="noStrike" kern="1200" spc="99" dirty="0">
              <a:ln>
                <a:noFill/>
              </a:ln>
              <a:solidFill>
                <a:srgbClr val="FFFFFF"/>
              </a:solidFill>
              <a:latin typeface="Cambria" pitchFamily="18"/>
              <a:ea typeface="Arial Unicode MS" pitchFamily="2"/>
              <a:cs typeface="Mangal" pitchFamily="2"/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7236360" y="648658"/>
            <a:ext cx="19169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sz="2800" b="1" dirty="0">
                <a:solidFill>
                  <a:srgbClr val="FF0000"/>
                </a:solidFill>
                <a:latin typeface="Constantia" panose="02030602050306030303" pitchFamily="18" charset="0"/>
              </a:rPr>
              <a:t>PEDIBUS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54754" y="6236471"/>
            <a:ext cx="4749800" cy="4954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Autofit/>
          </a:bodyPr>
          <a:lstStyle>
            <a:lvl1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4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Arial Unicode MS" pitchFamily="2"/>
                <a:cs typeface="Mangal" pitchFamily="2"/>
              </a:defRPr>
            </a:lvl1pPr>
          </a:lstStyle>
          <a:p>
            <a:pPr algn="r"/>
            <a:r>
              <a:rPr lang="hu-HU" sz="2800" b="1" cap="small" dirty="0">
                <a:solidFill>
                  <a:schemeClr val="accent6">
                    <a:lumMod val="60000"/>
                    <a:lumOff val="40000"/>
                  </a:schemeClr>
                </a:solidFill>
                <a:latin typeface="Corbel" panose="020B0503020204020204" pitchFamily="34" charset="0"/>
                <a:ea typeface="Adobe Heiti Std R" panose="020B0400000000000000" pitchFamily="34" charset="-128"/>
              </a:rPr>
              <a:t>Fenntartható Iskolába járás</a:t>
            </a: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D9B750E7-E453-4319-919E-5CC69E6DC218}"/>
              </a:ext>
            </a:extLst>
          </p:cNvPr>
          <p:cNvSpPr txBox="1"/>
          <p:nvPr/>
        </p:nvSpPr>
        <p:spPr>
          <a:xfrm>
            <a:off x="498211" y="698622"/>
            <a:ext cx="3323775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ELKÉSZÜLT EGYEDI LOGÓ</a:t>
            </a: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5325DBAB-28C9-463C-A4F4-17A34B983F74}"/>
              </a:ext>
            </a:extLst>
          </p:cNvPr>
          <p:cNvSpPr txBox="1"/>
          <p:nvPr/>
        </p:nvSpPr>
        <p:spPr>
          <a:xfrm>
            <a:off x="498212" y="960813"/>
            <a:ext cx="3514557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Remsey</a:t>
            </a:r>
            <a:r>
              <a:rPr lang="hu-HU" sz="16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Dávid grafikustól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DF909AE2-4F4D-47BD-8DD3-7ED98609A4B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5" y="1142995"/>
            <a:ext cx="4572009" cy="457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1877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9"/>
          <p:cNvSpPr txBox="1"/>
          <p:nvPr/>
        </p:nvSpPr>
        <p:spPr>
          <a:xfrm>
            <a:off x="2376000" y="4224506"/>
            <a:ext cx="1800360" cy="27270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hu-HU" sz="1200" b="0" i="0" u="none" strike="noStrike" kern="1200" spc="0" baseline="0" dirty="0">
                <a:ln>
                  <a:noFill/>
                </a:ln>
                <a:solidFill>
                  <a:srgbClr val="FFFFFF"/>
                </a:solidFill>
                <a:latin typeface="Cambria" pitchFamily="18"/>
                <a:ea typeface="Arial Unicode MS" pitchFamily="2"/>
                <a:cs typeface="Mangal" pitchFamily="2"/>
              </a:rPr>
              <a:t>Kastély Felső parkja</a:t>
            </a:r>
          </a:p>
        </p:txBody>
      </p:sp>
      <p:sp>
        <p:nvSpPr>
          <p:cNvPr id="21" name="Szövegdoboz 20"/>
          <p:cNvSpPr txBox="1"/>
          <p:nvPr/>
        </p:nvSpPr>
        <p:spPr>
          <a:xfrm>
            <a:off x="7236360" y="4888800"/>
            <a:ext cx="1332000" cy="27124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hu-HU" sz="1200" b="0" i="0" u="none" strike="noStrike" kern="1200" spc="99" dirty="0">
                <a:ln>
                  <a:noFill/>
                </a:ln>
                <a:solidFill>
                  <a:srgbClr val="FFFFFF"/>
                </a:solidFill>
                <a:latin typeface="Cambria" pitchFamily="18"/>
                <a:ea typeface="Arial Unicode MS" pitchFamily="2"/>
                <a:cs typeface="Mangal" pitchFamily="2"/>
              </a:rPr>
              <a:t>Királyi váró</a:t>
            </a:r>
          </a:p>
        </p:txBody>
      </p:sp>
      <p:sp>
        <p:nvSpPr>
          <p:cNvPr id="30" name="Szövegdoboz 29"/>
          <p:cNvSpPr txBox="1"/>
          <p:nvPr/>
        </p:nvSpPr>
        <p:spPr>
          <a:xfrm>
            <a:off x="3397519" y="2099520"/>
            <a:ext cx="1656000" cy="45161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hu-HU" sz="1200" b="0" i="0" u="none" strike="noStrike" kern="1200" spc="99" dirty="0">
                <a:ln>
                  <a:noFill/>
                </a:ln>
                <a:solidFill>
                  <a:srgbClr val="FFFFFF"/>
                </a:solidFill>
                <a:latin typeface="Cambria" pitchFamily="18"/>
                <a:ea typeface="Arial Unicode MS" pitchFamily="2"/>
                <a:cs typeface="Mangal" pitchFamily="2"/>
              </a:rPr>
              <a:t>Várkapitányi lak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hu-HU" sz="1200" b="0" i="0" u="none" strike="noStrike" kern="1200" spc="99" dirty="0">
              <a:ln>
                <a:noFill/>
              </a:ln>
              <a:solidFill>
                <a:srgbClr val="FFFFFF"/>
              </a:solidFill>
              <a:latin typeface="Cambria" pitchFamily="18"/>
              <a:ea typeface="Arial Unicode MS" pitchFamily="2"/>
              <a:cs typeface="Mangal" pitchFamily="2"/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7236360" y="648658"/>
            <a:ext cx="19169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sz="2800" b="1" dirty="0">
                <a:solidFill>
                  <a:srgbClr val="FF0000"/>
                </a:solidFill>
                <a:latin typeface="Constantia" panose="02030602050306030303" pitchFamily="18" charset="0"/>
              </a:rPr>
              <a:t>PEDIBUS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E758022B-4A21-4D83-A1B2-6D9DB761FBA4}"/>
              </a:ext>
            </a:extLst>
          </p:cNvPr>
          <p:cNvSpPr txBox="1"/>
          <p:nvPr/>
        </p:nvSpPr>
        <p:spPr>
          <a:xfrm>
            <a:off x="5375697" y="1751227"/>
            <a:ext cx="3521723" cy="3429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hu-HU" sz="2000" b="1" dirty="0">
                <a:solidFill>
                  <a:schemeClr val="accent1">
                    <a:lumMod val="50000"/>
                  </a:schemeClr>
                </a:solidFill>
              </a:rPr>
              <a:t>Továbblépés</a:t>
            </a:r>
          </a:p>
          <a:p>
            <a:pPr lvl="0">
              <a:lnSpc>
                <a:spcPct val="150000"/>
              </a:lnSpc>
            </a:pPr>
            <a:r>
              <a:rPr lang="hu-HU" sz="1400" dirty="0">
                <a:solidFill>
                  <a:schemeClr val="accent1">
                    <a:lumMod val="50000"/>
                  </a:schemeClr>
                </a:solidFill>
              </a:rPr>
              <a:t>2022 tavasz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400" dirty="0" err="1">
                <a:solidFill>
                  <a:schemeClr val="accent1">
                    <a:lumMod val="50000"/>
                  </a:schemeClr>
                </a:solidFill>
              </a:rPr>
              <a:t>Iskolánkénti</a:t>
            </a:r>
            <a:r>
              <a:rPr lang="hu-HU" sz="1400" dirty="0">
                <a:solidFill>
                  <a:schemeClr val="accent1">
                    <a:lumMod val="50000"/>
                  </a:schemeClr>
                </a:solidFill>
              </a:rPr>
              <a:t> igényfelmérés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chemeClr val="accent1">
                    <a:lumMod val="50000"/>
                  </a:schemeClr>
                </a:solidFill>
              </a:rPr>
              <a:t>Kommunikációs anyagok biztosítása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rgbClr val="FF0000"/>
                </a:solidFill>
              </a:rPr>
              <a:t>Iskolai koordinátor bevonása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rgbClr val="FF0000"/>
                </a:solidFill>
              </a:rPr>
              <a:t>Toborzás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rgbClr val="FF0000"/>
                </a:solidFill>
              </a:rPr>
              <a:t>Előzetes jelentkezések (gyermek és kísérő)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chemeClr val="accent1">
                    <a:lumMod val="50000"/>
                  </a:schemeClr>
                </a:solidFill>
              </a:rPr>
              <a:t>Útvonaltervek összeállítása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chemeClr val="accent1">
                    <a:lumMod val="50000"/>
                  </a:schemeClr>
                </a:solidFill>
              </a:rPr>
              <a:t>Rendkívüli közös szülői értekezlet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chemeClr val="accent1">
                    <a:lumMod val="50000"/>
                  </a:schemeClr>
                </a:solidFill>
              </a:rPr>
              <a:t>Új járatok beindítása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295A8AFC-8603-4A9C-9C73-C909288BBA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13" y="369869"/>
            <a:ext cx="4154067" cy="593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308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>
            <a:extLst>
              <a:ext uri="{FF2B5EF4-FFF2-40B4-BE49-F238E27FC236}">
                <a16:creationId xmlns:a16="http://schemas.microsoft.com/office/drawing/2014/main" id="{A83CDECA-76D3-4E3D-8217-039325B5F5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53" y="1170994"/>
            <a:ext cx="5184589" cy="388844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08DAB35-A680-4754-8F65-3FCB8CB9AFA6}"/>
              </a:ext>
            </a:extLst>
          </p:cNvPr>
          <p:cNvSpPr txBox="1">
            <a:spLocks/>
          </p:cNvSpPr>
          <p:nvPr/>
        </p:nvSpPr>
        <p:spPr>
          <a:xfrm>
            <a:off x="354754" y="6236471"/>
            <a:ext cx="4749800" cy="4954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Autofit/>
          </a:bodyPr>
          <a:lstStyle>
            <a:lvl1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4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Arial Unicode MS" pitchFamily="2"/>
                <a:cs typeface="Mangal" pitchFamily="2"/>
              </a:defRPr>
            </a:lvl1pPr>
          </a:lstStyle>
          <a:p>
            <a:pPr algn="r"/>
            <a:r>
              <a:rPr lang="hu-HU" sz="2800" b="1" cap="small" dirty="0">
                <a:solidFill>
                  <a:schemeClr val="accent6">
                    <a:lumMod val="60000"/>
                    <a:lumOff val="40000"/>
                  </a:schemeClr>
                </a:solidFill>
                <a:latin typeface="Corbel" panose="020B0503020204020204" pitchFamily="34" charset="0"/>
                <a:ea typeface="Adobe Heiti Std R" panose="020B0400000000000000" pitchFamily="34" charset="-128"/>
              </a:rPr>
              <a:t>Fenntartható Iskolába járás</a:t>
            </a:r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5EADA7C2-D914-490A-A583-C71B2C446D1A}"/>
              </a:ext>
            </a:extLst>
          </p:cNvPr>
          <p:cNvSpPr/>
          <p:nvPr/>
        </p:nvSpPr>
        <p:spPr>
          <a:xfrm>
            <a:off x="7154814" y="789435"/>
            <a:ext cx="19169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sz="2800" b="1" dirty="0">
                <a:solidFill>
                  <a:srgbClr val="FF0000"/>
                </a:solidFill>
                <a:latin typeface="Constantia" panose="02030602050306030303" pitchFamily="18" charset="0"/>
              </a:rPr>
              <a:t>PEDIBUS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DFDF16FE-5FB6-474E-BAF7-CABE773E362F}"/>
              </a:ext>
            </a:extLst>
          </p:cNvPr>
          <p:cNvSpPr txBox="1"/>
          <p:nvPr/>
        </p:nvSpPr>
        <p:spPr>
          <a:xfrm rot="21249161">
            <a:off x="4301731" y="2039961"/>
            <a:ext cx="4070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b="1" dirty="0">
                <a:solidFill>
                  <a:srgbClr val="FF0000"/>
                </a:solidFill>
                <a:latin typeface="Constantia" panose="02030602050306030303" pitchFamily="18" charset="0"/>
              </a:rPr>
              <a:t>Várjuk az érdeklődők jelentkezését!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5756C0A1-2B20-473F-9859-7FAB6B0D8CCB}"/>
              </a:ext>
            </a:extLst>
          </p:cNvPr>
          <p:cNvSpPr txBox="1"/>
          <p:nvPr/>
        </p:nvSpPr>
        <p:spPr>
          <a:xfrm>
            <a:off x="6367790" y="5024424"/>
            <a:ext cx="27040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hu-HU" sz="1600" dirty="0"/>
              <a:t>Gödöllői Polgármesteri Hivatal</a:t>
            </a:r>
          </a:p>
          <a:p>
            <a:pPr algn="r"/>
            <a:r>
              <a:rPr lang="hu-HU" sz="1600" dirty="0">
                <a:hlinkClick r:id="rId3"/>
              </a:rPr>
              <a:t>pedibusz@godollo.hu</a:t>
            </a:r>
            <a:endParaRPr lang="hu-HU" sz="1600" dirty="0"/>
          </a:p>
          <a:p>
            <a:pPr algn="r"/>
            <a:r>
              <a:rPr lang="hu-HU" sz="1600" dirty="0"/>
              <a:t>(28) 529-194</a:t>
            </a:r>
          </a:p>
        </p:txBody>
      </p:sp>
    </p:spTree>
    <p:extLst>
      <p:ext uri="{BB962C8B-B14F-4D97-AF65-F5344CB8AC3E}">
        <p14:creationId xmlns:p14="http://schemas.microsoft.com/office/powerpoint/2010/main" val="4070398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ép 12">
            <a:extLst>
              <a:ext uri="{FF2B5EF4-FFF2-40B4-BE49-F238E27FC236}">
                <a16:creationId xmlns:a16="http://schemas.microsoft.com/office/drawing/2014/main" id="{A5EB028A-DC10-42F4-9BD8-E441CD0890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3" b="3382"/>
          <a:stretch/>
        </p:blipFill>
        <p:spPr>
          <a:xfrm>
            <a:off x="248556" y="30999"/>
            <a:ext cx="4749801" cy="6248437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4982385" y="2433809"/>
            <a:ext cx="4344858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Mi a PEDIBUS?</a:t>
            </a:r>
          </a:p>
        </p:txBody>
      </p:sp>
      <p:sp>
        <p:nvSpPr>
          <p:cNvPr id="10" name="Téglalap 9"/>
          <p:cNvSpPr/>
          <p:nvPr/>
        </p:nvSpPr>
        <p:spPr>
          <a:xfrm>
            <a:off x="5856270" y="789435"/>
            <a:ext cx="32155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sz="2800" b="1" dirty="0">
                <a:solidFill>
                  <a:srgbClr val="FF0000"/>
                </a:solidFill>
                <a:latin typeface="Constantia" panose="02030602050306030303" pitchFamily="18" charset="0"/>
              </a:rPr>
              <a:t>PEDIBUS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EA3E1C5F-ABDE-449A-B5EB-7233E1286ECE}"/>
              </a:ext>
            </a:extLst>
          </p:cNvPr>
          <p:cNvSpPr txBox="1"/>
          <p:nvPr/>
        </p:nvSpPr>
        <p:spPr>
          <a:xfrm>
            <a:off x="5053519" y="3207501"/>
            <a:ext cx="4665214" cy="2516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u-HU" sz="1600" dirty="0">
                <a:solidFill>
                  <a:schemeClr val="accent1">
                    <a:lumMod val="50000"/>
                  </a:schemeClr>
                </a:solidFill>
              </a:rPr>
              <a:t>A PEDIBUS egy „sétáló” iskolabusz, </a:t>
            </a:r>
          </a:p>
          <a:p>
            <a:pPr>
              <a:lnSpc>
                <a:spcPct val="150000"/>
              </a:lnSpc>
            </a:pPr>
            <a:r>
              <a:rPr lang="hu-HU" sz="1600" dirty="0">
                <a:solidFill>
                  <a:schemeClr val="accent1">
                    <a:lumMod val="50000"/>
                  </a:schemeClr>
                </a:solidFill>
              </a:rPr>
              <a:t>amivel a gyerekek: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chemeClr val="accent1">
                    <a:lumMod val="50000"/>
                  </a:schemeClr>
                </a:solidFill>
              </a:rPr>
              <a:t>gyalogosan,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chemeClr val="accent1">
                    <a:lumMod val="50000"/>
                  </a:schemeClr>
                </a:solidFill>
              </a:rPr>
              <a:t>szervezetten,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chemeClr val="accent1">
                    <a:lumMod val="50000"/>
                  </a:schemeClr>
                </a:solidFill>
              </a:rPr>
              <a:t>felnőtt kísérőkkel vezetve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6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hu-HU" sz="1600" dirty="0">
                <a:solidFill>
                  <a:schemeClr val="accent1">
                    <a:lumMod val="50000"/>
                  </a:schemeClr>
                </a:solidFill>
              </a:rPr>
              <a:t>jutnak el az iskolába.</a:t>
            </a:r>
          </a:p>
          <a:p>
            <a:pPr marL="355600" lvl="0" indent="-3556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u-HU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93098" y="6236471"/>
            <a:ext cx="4749800" cy="4954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Autofit/>
          </a:bodyPr>
          <a:lstStyle>
            <a:lvl1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4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Arial Unicode MS" pitchFamily="2"/>
                <a:cs typeface="Mangal" pitchFamily="2"/>
              </a:defRPr>
            </a:lvl1pPr>
          </a:lstStyle>
          <a:p>
            <a:pPr algn="r"/>
            <a:r>
              <a:rPr lang="hu-HU" sz="2800" b="1" cap="small" dirty="0">
                <a:solidFill>
                  <a:schemeClr val="accent6">
                    <a:lumMod val="60000"/>
                    <a:lumOff val="40000"/>
                  </a:schemeClr>
                </a:solidFill>
                <a:latin typeface="Corbel" panose="020B0503020204020204" pitchFamily="34" charset="0"/>
                <a:ea typeface="Adobe Heiti Std R" panose="020B0400000000000000" pitchFamily="34" charset="-128"/>
              </a:rPr>
              <a:t>Fenntartható Iskolába járás</a:t>
            </a: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63FD5EDC-93D0-4A24-8D77-96F02A896890}"/>
              </a:ext>
            </a:extLst>
          </p:cNvPr>
          <p:cNvSpPr txBox="1"/>
          <p:nvPr/>
        </p:nvSpPr>
        <p:spPr>
          <a:xfrm>
            <a:off x="2937221" y="6148631"/>
            <a:ext cx="200567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100" dirty="0"/>
              <a:t>Plakátterv eredetije: pedibus.ch</a:t>
            </a:r>
          </a:p>
        </p:txBody>
      </p:sp>
    </p:spTree>
    <p:extLst>
      <p:ext uri="{BB962C8B-B14F-4D97-AF65-F5344CB8AC3E}">
        <p14:creationId xmlns:p14="http://schemas.microsoft.com/office/powerpoint/2010/main" val="2752210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>
            <a:extLst>
              <a:ext uri="{FF2B5EF4-FFF2-40B4-BE49-F238E27FC236}">
                <a16:creationId xmlns:a16="http://schemas.microsoft.com/office/drawing/2014/main" id="{2E1E4A7B-05B7-4550-9737-7A947F0895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3" b="3382"/>
          <a:stretch/>
        </p:blipFill>
        <p:spPr>
          <a:xfrm>
            <a:off x="248556" y="30999"/>
            <a:ext cx="4749801" cy="6248437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4982385" y="2433809"/>
            <a:ext cx="4344858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Miért jó a PEDIBUS?</a:t>
            </a:r>
          </a:p>
        </p:txBody>
      </p:sp>
      <p:sp>
        <p:nvSpPr>
          <p:cNvPr id="10" name="Téglalap 9"/>
          <p:cNvSpPr/>
          <p:nvPr/>
        </p:nvSpPr>
        <p:spPr>
          <a:xfrm>
            <a:off x="5856270" y="789435"/>
            <a:ext cx="32155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sz="2800" b="1" dirty="0">
                <a:solidFill>
                  <a:srgbClr val="FF0000"/>
                </a:solidFill>
                <a:latin typeface="Constantia" panose="02030602050306030303" pitchFamily="18" charset="0"/>
              </a:rPr>
              <a:t>PEDIBUS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93098" y="6236471"/>
            <a:ext cx="4749800" cy="4954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Autofit/>
          </a:bodyPr>
          <a:lstStyle>
            <a:lvl1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4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Arial Unicode MS" pitchFamily="2"/>
                <a:cs typeface="Mangal" pitchFamily="2"/>
              </a:defRPr>
            </a:lvl1pPr>
          </a:lstStyle>
          <a:p>
            <a:pPr algn="r"/>
            <a:r>
              <a:rPr lang="hu-HU" sz="2800" b="1" cap="small" dirty="0">
                <a:solidFill>
                  <a:schemeClr val="accent6">
                    <a:lumMod val="60000"/>
                    <a:lumOff val="40000"/>
                  </a:schemeClr>
                </a:solidFill>
                <a:latin typeface="Corbel" panose="020B0503020204020204" pitchFamily="34" charset="0"/>
                <a:ea typeface="Adobe Heiti Std R" panose="020B0400000000000000" pitchFamily="34" charset="-128"/>
              </a:rPr>
              <a:t>Fenntartható Iskolába járás</a:t>
            </a:r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B60AE307-39AD-49DC-9CD9-B0EB6C52786B}"/>
              </a:ext>
            </a:extLst>
          </p:cNvPr>
          <p:cNvSpPr txBox="1"/>
          <p:nvPr/>
        </p:nvSpPr>
        <p:spPr>
          <a:xfrm>
            <a:off x="2937221" y="6148631"/>
            <a:ext cx="200567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100" dirty="0"/>
              <a:t>Plakátterv eredetije: pedibus.ch</a:t>
            </a:r>
          </a:p>
        </p:txBody>
      </p:sp>
    </p:spTree>
    <p:extLst>
      <p:ext uri="{BB962C8B-B14F-4D97-AF65-F5344CB8AC3E}">
        <p14:creationId xmlns:p14="http://schemas.microsoft.com/office/powerpoint/2010/main" val="2709988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ép 14">
            <a:extLst>
              <a:ext uri="{FF2B5EF4-FFF2-40B4-BE49-F238E27FC236}">
                <a16:creationId xmlns:a16="http://schemas.microsoft.com/office/drawing/2014/main" id="{13309DFB-502E-4AC4-8B1C-F45CECAC15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3" b="3382"/>
          <a:stretch/>
        </p:blipFill>
        <p:spPr>
          <a:xfrm>
            <a:off x="248556" y="30999"/>
            <a:ext cx="4749801" cy="6248437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4982385" y="2433809"/>
            <a:ext cx="4344858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Miért jó a PEDIBUS?</a:t>
            </a:r>
          </a:p>
        </p:txBody>
      </p:sp>
      <p:sp>
        <p:nvSpPr>
          <p:cNvPr id="10" name="Téglalap 9"/>
          <p:cNvSpPr/>
          <p:nvPr/>
        </p:nvSpPr>
        <p:spPr>
          <a:xfrm>
            <a:off x="5856270" y="789435"/>
            <a:ext cx="32155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sz="2800" b="1" dirty="0">
                <a:solidFill>
                  <a:srgbClr val="FF0000"/>
                </a:solidFill>
                <a:latin typeface="Constantia" panose="02030602050306030303" pitchFamily="18" charset="0"/>
              </a:rPr>
              <a:t>PEDIBUS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EA3E1C5F-ABDE-449A-B5EB-7233E1286ECE}"/>
              </a:ext>
            </a:extLst>
          </p:cNvPr>
          <p:cNvSpPr txBox="1"/>
          <p:nvPr/>
        </p:nvSpPr>
        <p:spPr>
          <a:xfrm>
            <a:off x="5108409" y="3002702"/>
            <a:ext cx="4665214" cy="4234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600" lvl="0" indent="-355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chemeClr val="accent1">
                    <a:lumMod val="50000"/>
                  </a:schemeClr>
                </a:solidFill>
              </a:rPr>
              <a:t>Egészséges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0112E70D-D979-4C0E-9BC3-4D380C2511D9}"/>
              </a:ext>
            </a:extLst>
          </p:cNvPr>
          <p:cNvSpPr txBox="1"/>
          <p:nvPr/>
        </p:nvSpPr>
        <p:spPr>
          <a:xfrm>
            <a:off x="5104554" y="3426151"/>
            <a:ext cx="4887156" cy="4234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chemeClr val="accent1">
                    <a:lumMod val="50000"/>
                  </a:schemeClr>
                </a:solidFill>
              </a:rPr>
              <a:t>Biztonságos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33BE3FEB-9B04-4856-8686-D83012F19008}"/>
              </a:ext>
            </a:extLst>
          </p:cNvPr>
          <p:cNvSpPr txBox="1"/>
          <p:nvPr/>
        </p:nvSpPr>
        <p:spPr>
          <a:xfrm>
            <a:off x="5104554" y="3921451"/>
            <a:ext cx="4993688" cy="4234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chemeClr val="accent1">
                    <a:lumMod val="50000"/>
                  </a:schemeClr>
                </a:solidFill>
              </a:rPr>
              <a:t>Környezetbarát és fenntartható </a:t>
            </a: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C43BA033-DEA1-41BD-8A3E-A9D4146EF4F6}"/>
              </a:ext>
            </a:extLst>
          </p:cNvPr>
          <p:cNvSpPr txBox="1"/>
          <p:nvPr/>
        </p:nvSpPr>
        <p:spPr>
          <a:xfrm>
            <a:off x="5115665" y="4437567"/>
            <a:ext cx="5046954" cy="7927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600" indent="-355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chemeClr val="accent1">
                    <a:lumMod val="50000"/>
                  </a:schemeClr>
                </a:solidFill>
              </a:rPr>
              <a:t>Enyhíti az iskolák körüli reggeli torlódást</a:t>
            </a:r>
          </a:p>
          <a:p>
            <a:pPr marL="355600" lvl="0" indent="-3556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u-HU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367D076A-7B7F-4ED7-832B-D934162788DF}"/>
              </a:ext>
            </a:extLst>
          </p:cNvPr>
          <p:cNvSpPr txBox="1"/>
          <p:nvPr/>
        </p:nvSpPr>
        <p:spPr>
          <a:xfrm>
            <a:off x="5115665" y="4913315"/>
            <a:ext cx="5082466" cy="4234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600" lvl="0" indent="-355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chemeClr val="accent1">
                    <a:lumMod val="50000"/>
                  </a:schemeClr>
                </a:solidFill>
              </a:rPr>
              <a:t>Szociális kapcsolatokat erősíti</a:t>
            </a:r>
            <a:endParaRPr lang="hu-HU" sz="16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93098" y="6236471"/>
            <a:ext cx="4749800" cy="4954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Autofit/>
          </a:bodyPr>
          <a:lstStyle>
            <a:lvl1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4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Arial Unicode MS" pitchFamily="2"/>
                <a:cs typeface="Mangal" pitchFamily="2"/>
              </a:defRPr>
            </a:lvl1pPr>
          </a:lstStyle>
          <a:p>
            <a:pPr algn="r"/>
            <a:r>
              <a:rPr lang="hu-HU" sz="2800" b="1" cap="small" dirty="0">
                <a:solidFill>
                  <a:schemeClr val="accent6">
                    <a:lumMod val="60000"/>
                    <a:lumOff val="40000"/>
                  </a:schemeClr>
                </a:solidFill>
                <a:latin typeface="Corbel" panose="020B0503020204020204" pitchFamily="34" charset="0"/>
                <a:ea typeface="Adobe Heiti Std R" panose="020B0400000000000000" pitchFamily="34" charset="-128"/>
              </a:rPr>
              <a:t>Fenntartható Iskolába járás</a:t>
            </a:r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B60AE307-39AD-49DC-9CD9-B0EB6C52786B}"/>
              </a:ext>
            </a:extLst>
          </p:cNvPr>
          <p:cNvSpPr txBox="1"/>
          <p:nvPr/>
        </p:nvSpPr>
        <p:spPr>
          <a:xfrm>
            <a:off x="2937221" y="6148631"/>
            <a:ext cx="200567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100" dirty="0"/>
              <a:t>Plakátterv eredetije: pedibus.ch</a:t>
            </a:r>
          </a:p>
        </p:txBody>
      </p:sp>
    </p:spTree>
    <p:extLst>
      <p:ext uri="{BB962C8B-B14F-4D97-AF65-F5344CB8AC3E}">
        <p14:creationId xmlns:p14="http://schemas.microsoft.com/office/powerpoint/2010/main" val="2556465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>
            <a:extLst>
              <a:ext uri="{FF2B5EF4-FFF2-40B4-BE49-F238E27FC236}">
                <a16:creationId xmlns:a16="http://schemas.microsoft.com/office/drawing/2014/main" id="{BA784443-7A19-450D-9BD3-D207016130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3" b="3382"/>
          <a:stretch/>
        </p:blipFill>
        <p:spPr>
          <a:xfrm>
            <a:off x="248556" y="30999"/>
            <a:ext cx="4749801" cy="6248437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4982385" y="2433809"/>
            <a:ext cx="4344858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Miért jó a PEDIBUS?</a:t>
            </a:r>
          </a:p>
        </p:txBody>
      </p:sp>
      <p:sp>
        <p:nvSpPr>
          <p:cNvPr id="10" name="Téglalap 9"/>
          <p:cNvSpPr/>
          <p:nvPr/>
        </p:nvSpPr>
        <p:spPr>
          <a:xfrm>
            <a:off x="5856270" y="789435"/>
            <a:ext cx="32155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sz="2800" b="1" dirty="0">
                <a:solidFill>
                  <a:srgbClr val="FF0000"/>
                </a:solidFill>
                <a:latin typeface="Constantia" panose="02030602050306030303" pitchFamily="18" charset="0"/>
              </a:rPr>
              <a:t>PEDIBUS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EA3E1C5F-ABDE-449A-B5EB-7233E1286ECE}"/>
              </a:ext>
            </a:extLst>
          </p:cNvPr>
          <p:cNvSpPr txBox="1"/>
          <p:nvPr/>
        </p:nvSpPr>
        <p:spPr>
          <a:xfrm>
            <a:off x="5108409" y="3002702"/>
            <a:ext cx="3865331" cy="33411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600" lvl="0" indent="-3556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chemeClr val="accent1">
                    <a:lumMod val="50000"/>
                  </a:schemeClr>
                </a:solidFill>
              </a:rPr>
              <a:t>Egészséges</a:t>
            </a:r>
          </a:p>
          <a:p>
            <a:pPr marL="355600" lvl="0" indent="-3556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hu-HU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355600" lvl="0" indent="-177800" algn="just">
              <a:lnSpc>
                <a:spcPct val="120000"/>
              </a:lnSpc>
              <a:buFontTx/>
              <a:buChar char="-"/>
            </a:pPr>
            <a:r>
              <a:rPr lang="hu-HU" sz="1400" dirty="0">
                <a:solidFill>
                  <a:schemeClr val="accent1">
                    <a:lumMod val="50000"/>
                  </a:schemeClr>
                </a:solidFill>
              </a:rPr>
              <a:t>a gyerekeknek alapvető szükséglete a mozgás;</a:t>
            </a:r>
          </a:p>
          <a:p>
            <a:pPr marL="355600" lvl="0" indent="-177800" algn="just">
              <a:lnSpc>
                <a:spcPct val="120000"/>
              </a:lnSpc>
              <a:buFontTx/>
              <a:buChar char="-"/>
            </a:pPr>
            <a:r>
              <a:rPr lang="hu-HU" sz="1400" dirty="0">
                <a:solidFill>
                  <a:schemeClr val="accent1">
                    <a:lumMod val="50000"/>
                  </a:schemeClr>
                </a:solidFill>
              </a:rPr>
              <a:t>a mozgás által fejlődik az agyműködésük; </a:t>
            </a:r>
          </a:p>
          <a:p>
            <a:pPr marL="355600" lvl="0" indent="-177800" algn="just">
              <a:lnSpc>
                <a:spcPct val="120000"/>
              </a:lnSpc>
              <a:buFontTx/>
              <a:buChar char="-"/>
            </a:pPr>
            <a:r>
              <a:rPr lang="hu-HU" sz="1400" dirty="0">
                <a:solidFill>
                  <a:schemeClr val="accent1">
                    <a:lumMod val="50000"/>
                  </a:schemeClr>
                </a:solidFill>
              </a:rPr>
              <a:t>ha nincs kielégítve a napi mozgásigényük, nyugtalanok, kevésbé kooperatívak lesznek;</a:t>
            </a:r>
          </a:p>
          <a:p>
            <a:pPr marL="355600" lvl="0" indent="-177800" algn="just">
              <a:lnSpc>
                <a:spcPct val="120000"/>
              </a:lnSpc>
              <a:buFontTx/>
              <a:buChar char="-"/>
            </a:pPr>
            <a:r>
              <a:rPr lang="hu-HU" sz="1400" dirty="0">
                <a:solidFill>
                  <a:schemeClr val="accent1">
                    <a:lumMod val="50000"/>
                  </a:schemeClr>
                </a:solidFill>
              </a:rPr>
              <a:t>egy közös sétával indított napon a gyermekek könnyebben „felébrednek”, ráhangolódnak a közösségre,</a:t>
            </a:r>
          </a:p>
          <a:p>
            <a:pPr marL="355600" lvl="0" indent="-177800" algn="just">
              <a:lnSpc>
                <a:spcPct val="120000"/>
              </a:lnSpc>
              <a:buFontTx/>
              <a:buChar char="-"/>
            </a:pPr>
            <a:r>
              <a:rPr lang="hu-HU" sz="1400" dirty="0">
                <a:solidFill>
                  <a:schemeClr val="accent1">
                    <a:lumMod val="50000"/>
                  </a:schemeClr>
                </a:solidFill>
              </a:rPr>
              <a:t>ezáltal sokkal jobban megy a tanulás, könnyebb koncentrálni az iskolai feladatokra</a:t>
            </a: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u-HU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C71955E-CC98-42A4-9919-C00C9B98970C}"/>
              </a:ext>
            </a:extLst>
          </p:cNvPr>
          <p:cNvSpPr txBox="1">
            <a:spLocks/>
          </p:cNvSpPr>
          <p:nvPr/>
        </p:nvSpPr>
        <p:spPr>
          <a:xfrm>
            <a:off x="193098" y="6236471"/>
            <a:ext cx="4749800" cy="4954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Autofit/>
          </a:bodyPr>
          <a:lstStyle>
            <a:lvl1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4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Arial Unicode MS" pitchFamily="2"/>
                <a:cs typeface="Mangal" pitchFamily="2"/>
              </a:defRPr>
            </a:lvl1pPr>
          </a:lstStyle>
          <a:p>
            <a:pPr algn="r"/>
            <a:r>
              <a:rPr lang="hu-HU" sz="2800" b="1" cap="small" dirty="0">
                <a:solidFill>
                  <a:schemeClr val="accent6">
                    <a:lumMod val="60000"/>
                    <a:lumOff val="40000"/>
                  </a:schemeClr>
                </a:solidFill>
                <a:latin typeface="Corbel" panose="020B0503020204020204" pitchFamily="34" charset="0"/>
                <a:ea typeface="Adobe Heiti Std R" panose="020B0400000000000000" pitchFamily="34" charset="-128"/>
              </a:rPr>
              <a:t>Fenntartható Iskolába járás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E16F140A-4469-4491-B305-CFCA40A6EBDF}"/>
              </a:ext>
            </a:extLst>
          </p:cNvPr>
          <p:cNvSpPr txBox="1"/>
          <p:nvPr/>
        </p:nvSpPr>
        <p:spPr>
          <a:xfrm>
            <a:off x="2937221" y="6148631"/>
            <a:ext cx="200567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100" dirty="0"/>
              <a:t>Plakátterv eredetije: pedibus.ch</a:t>
            </a:r>
          </a:p>
        </p:txBody>
      </p:sp>
    </p:spTree>
    <p:extLst>
      <p:ext uri="{BB962C8B-B14F-4D97-AF65-F5344CB8AC3E}">
        <p14:creationId xmlns:p14="http://schemas.microsoft.com/office/powerpoint/2010/main" val="292716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ép 13">
            <a:extLst>
              <a:ext uri="{FF2B5EF4-FFF2-40B4-BE49-F238E27FC236}">
                <a16:creationId xmlns:a16="http://schemas.microsoft.com/office/drawing/2014/main" id="{832654CC-854F-4325-978B-C9A65109AF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3" b="3382"/>
          <a:stretch/>
        </p:blipFill>
        <p:spPr>
          <a:xfrm>
            <a:off x="248556" y="30999"/>
            <a:ext cx="4749801" cy="6248437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4982385" y="2433809"/>
            <a:ext cx="4344858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Miért jó a PEDIBUS?</a:t>
            </a:r>
          </a:p>
        </p:txBody>
      </p:sp>
      <p:sp>
        <p:nvSpPr>
          <p:cNvPr id="10" name="Téglalap 9"/>
          <p:cNvSpPr/>
          <p:nvPr/>
        </p:nvSpPr>
        <p:spPr>
          <a:xfrm>
            <a:off x="5856270" y="789435"/>
            <a:ext cx="32155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sz="2800" b="1" dirty="0">
                <a:solidFill>
                  <a:srgbClr val="FF0000"/>
                </a:solidFill>
                <a:latin typeface="Constantia" panose="02030602050306030303" pitchFamily="18" charset="0"/>
              </a:rPr>
              <a:t>PEDIBUS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EA3E1C5F-ABDE-449A-B5EB-7233E1286ECE}"/>
              </a:ext>
            </a:extLst>
          </p:cNvPr>
          <p:cNvSpPr txBox="1"/>
          <p:nvPr/>
        </p:nvSpPr>
        <p:spPr>
          <a:xfrm>
            <a:off x="5108408" y="3002702"/>
            <a:ext cx="3865331" cy="25655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600" lvl="0" indent="-3556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chemeClr val="accent1">
                    <a:lumMod val="50000"/>
                  </a:schemeClr>
                </a:solidFill>
              </a:rPr>
              <a:t>Biztonságos</a:t>
            </a:r>
          </a:p>
          <a:p>
            <a:pPr marL="355600" lvl="0" indent="-3556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hu-HU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355600" lvl="0" indent="-177800" algn="just">
              <a:lnSpc>
                <a:spcPct val="120000"/>
              </a:lnSpc>
            </a:pPr>
            <a:r>
              <a:rPr lang="hu-HU" sz="1400" dirty="0">
                <a:solidFill>
                  <a:schemeClr val="accent1">
                    <a:lumMod val="50000"/>
                  </a:schemeClr>
                </a:solidFill>
              </a:rPr>
              <a:t>-	a gyerekek megtanulhatják a városban való tájékozódást, </a:t>
            </a:r>
          </a:p>
          <a:p>
            <a:pPr marL="355600" lvl="0" indent="-177800" algn="just">
              <a:lnSpc>
                <a:spcPct val="120000"/>
              </a:lnSpc>
            </a:pPr>
            <a:r>
              <a:rPr lang="hu-HU" sz="1400" dirty="0">
                <a:solidFill>
                  <a:schemeClr val="accent1">
                    <a:lumMod val="50000"/>
                  </a:schemeClr>
                </a:solidFill>
              </a:rPr>
              <a:t>-	szabályos gyalogos közlekedést, </a:t>
            </a:r>
          </a:p>
          <a:p>
            <a:pPr marL="355600" lvl="0" indent="-177800" algn="just">
              <a:lnSpc>
                <a:spcPct val="120000"/>
              </a:lnSpc>
            </a:pPr>
            <a:r>
              <a:rPr lang="hu-HU" sz="1400" dirty="0">
                <a:solidFill>
                  <a:schemeClr val="accent1">
                    <a:lumMod val="50000"/>
                  </a:schemeClr>
                </a:solidFill>
              </a:rPr>
              <a:t>-	közlekedési veszélyekre való felkészülést, </a:t>
            </a:r>
          </a:p>
          <a:p>
            <a:pPr marL="355600" lvl="0" indent="-177800" algn="just">
              <a:lnSpc>
                <a:spcPct val="120000"/>
              </a:lnSpc>
            </a:pPr>
            <a:r>
              <a:rPr lang="hu-HU" sz="1400" dirty="0">
                <a:solidFill>
                  <a:schemeClr val="accent1">
                    <a:lumMod val="50000"/>
                  </a:schemeClr>
                </a:solidFill>
              </a:rPr>
              <a:t>-	önállóságra nevel</a:t>
            </a:r>
          </a:p>
          <a:p>
            <a:pPr marL="355600" lvl="0" indent="-177800" algn="just">
              <a:lnSpc>
                <a:spcPct val="120000"/>
              </a:lnSpc>
            </a:pPr>
            <a:endParaRPr lang="hu-HU" sz="14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u-HU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4E11750-C709-4EB2-8E60-316A8324954A}"/>
              </a:ext>
            </a:extLst>
          </p:cNvPr>
          <p:cNvSpPr txBox="1">
            <a:spLocks/>
          </p:cNvSpPr>
          <p:nvPr/>
        </p:nvSpPr>
        <p:spPr>
          <a:xfrm>
            <a:off x="193098" y="6236471"/>
            <a:ext cx="4749800" cy="4954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Autofit/>
          </a:bodyPr>
          <a:lstStyle>
            <a:lvl1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4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Arial Unicode MS" pitchFamily="2"/>
                <a:cs typeface="Mangal" pitchFamily="2"/>
              </a:defRPr>
            </a:lvl1pPr>
          </a:lstStyle>
          <a:p>
            <a:pPr algn="r"/>
            <a:r>
              <a:rPr lang="hu-HU" sz="2800" b="1" cap="small" dirty="0">
                <a:solidFill>
                  <a:schemeClr val="accent6">
                    <a:lumMod val="60000"/>
                    <a:lumOff val="40000"/>
                  </a:schemeClr>
                </a:solidFill>
                <a:latin typeface="Corbel" panose="020B0503020204020204" pitchFamily="34" charset="0"/>
                <a:ea typeface="Adobe Heiti Std R" panose="020B0400000000000000" pitchFamily="34" charset="-128"/>
              </a:rPr>
              <a:t>Fenntartható Iskolába járás</a:t>
            </a: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DFA5E8E0-3ADC-4FAD-B855-0B4C94568ACF}"/>
              </a:ext>
            </a:extLst>
          </p:cNvPr>
          <p:cNvSpPr txBox="1"/>
          <p:nvPr/>
        </p:nvSpPr>
        <p:spPr>
          <a:xfrm>
            <a:off x="2937221" y="6148631"/>
            <a:ext cx="200567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100" dirty="0"/>
              <a:t>Plakátterv eredetije: pedibus.ch</a:t>
            </a:r>
          </a:p>
        </p:txBody>
      </p:sp>
    </p:spTree>
    <p:extLst>
      <p:ext uri="{BB962C8B-B14F-4D97-AF65-F5344CB8AC3E}">
        <p14:creationId xmlns:p14="http://schemas.microsoft.com/office/powerpoint/2010/main" val="3205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ép 13">
            <a:extLst>
              <a:ext uri="{FF2B5EF4-FFF2-40B4-BE49-F238E27FC236}">
                <a16:creationId xmlns:a16="http://schemas.microsoft.com/office/drawing/2014/main" id="{02A15E4B-F8EB-44D4-8F0B-A5050F258B1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3" b="3382"/>
          <a:stretch/>
        </p:blipFill>
        <p:spPr>
          <a:xfrm>
            <a:off x="248556" y="30999"/>
            <a:ext cx="4749801" cy="6248437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4982385" y="2433809"/>
            <a:ext cx="4344858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Miért jó a PEDIBUS?</a:t>
            </a:r>
          </a:p>
        </p:txBody>
      </p:sp>
      <p:sp>
        <p:nvSpPr>
          <p:cNvPr id="10" name="Téglalap 9"/>
          <p:cNvSpPr/>
          <p:nvPr/>
        </p:nvSpPr>
        <p:spPr>
          <a:xfrm>
            <a:off x="5856270" y="789435"/>
            <a:ext cx="32155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sz="2800" b="1" dirty="0">
                <a:solidFill>
                  <a:srgbClr val="FF0000"/>
                </a:solidFill>
                <a:latin typeface="Constantia" panose="02030602050306030303" pitchFamily="18" charset="0"/>
              </a:rPr>
              <a:t>PEDIBUS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EA3E1C5F-ABDE-449A-B5EB-7233E1286ECE}"/>
              </a:ext>
            </a:extLst>
          </p:cNvPr>
          <p:cNvSpPr txBox="1"/>
          <p:nvPr/>
        </p:nvSpPr>
        <p:spPr>
          <a:xfrm>
            <a:off x="5108408" y="3002702"/>
            <a:ext cx="3865331" cy="2824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600" lvl="0" indent="-3556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chemeClr val="accent1">
                    <a:lumMod val="50000"/>
                  </a:schemeClr>
                </a:solidFill>
              </a:rPr>
              <a:t>Környezetbarát</a:t>
            </a:r>
          </a:p>
          <a:p>
            <a:pPr marL="355600" lvl="0" indent="-3556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hu-HU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463550" lvl="0" indent="-285750" algn="just">
              <a:lnSpc>
                <a:spcPct val="120000"/>
              </a:lnSpc>
              <a:buFontTx/>
              <a:buChar char="-"/>
            </a:pPr>
            <a:r>
              <a:rPr lang="hu-HU" sz="1400" dirty="0">
                <a:solidFill>
                  <a:schemeClr val="accent1">
                    <a:lumMod val="50000"/>
                  </a:schemeClr>
                </a:solidFill>
              </a:rPr>
              <a:t>élhetőbbé teszi a várost: </a:t>
            </a:r>
          </a:p>
          <a:p>
            <a:pPr marL="463550" lvl="0" indent="-285750" algn="just">
              <a:lnSpc>
                <a:spcPct val="120000"/>
              </a:lnSpc>
              <a:buFontTx/>
              <a:buChar char="-"/>
            </a:pPr>
            <a:r>
              <a:rPr lang="hu-HU" sz="1400" dirty="0">
                <a:solidFill>
                  <a:schemeClr val="accent1">
                    <a:lumMod val="50000"/>
                  </a:schemeClr>
                </a:solidFill>
              </a:rPr>
              <a:t>csökken a forgalom, </a:t>
            </a:r>
          </a:p>
          <a:p>
            <a:pPr marL="463550" lvl="0" indent="-285750" algn="just">
              <a:lnSpc>
                <a:spcPct val="120000"/>
              </a:lnSpc>
              <a:buFontTx/>
              <a:buChar char="-"/>
            </a:pPr>
            <a:r>
              <a:rPr lang="hu-HU" sz="1400" dirty="0">
                <a:solidFill>
                  <a:schemeClr val="accent1">
                    <a:lumMod val="50000"/>
                  </a:schemeClr>
                </a:solidFill>
              </a:rPr>
              <a:t>csökken a környezetterhelés, zaj- és levegőszennyezés, </a:t>
            </a:r>
          </a:p>
          <a:p>
            <a:pPr marL="463550" lvl="0" indent="-285750" algn="just">
              <a:lnSpc>
                <a:spcPct val="120000"/>
              </a:lnSpc>
              <a:buFontTx/>
              <a:buChar char="-"/>
            </a:pPr>
            <a:r>
              <a:rPr lang="hu-HU" sz="1400" dirty="0">
                <a:solidFill>
                  <a:schemeClr val="accent1">
                    <a:lumMod val="50000"/>
                  </a:schemeClr>
                </a:solidFill>
              </a:rPr>
              <a:t>kialakul a felelősségérzet a gyerekekben a környezetük iránt</a:t>
            </a:r>
          </a:p>
          <a:p>
            <a:pPr marL="355600" lvl="0" indent="-177800" algn="just">
              <a:lnSpc>
                <a:spcPct val="120000"/>
              </a:lnSpc>
            </a:pPr>
            <a:endParaRPr lang="hu-HU" sz="14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u-HU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DFA01BF-5AA5-4FBF-96B2-CE35410280C3}"/>
              </a:ext>
            </a:extLst>
          </p:cNvPr>
          <p:cNvSpPr txBox="1">
            <a:spLocks/>
          </p:cNvSpPr>
          <p:nvPr/>
        </p:nvSpPr>
        <p:spPr>
          <a:xfrm>
            <a:off x="193098" y="6236471"/>
            <a:ext cx="4749800" cy="4954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Autofit/>
          </a:bodyPr>
          <a:lstStyle>
            <a:lvl1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4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Arial Unicode MS" pitchFamily="2"/>
                <a:cs typeface="Mangal" pitchFamily="2"/>
              </a:defRPr>
            </a:lvl1pPr>
          </a:lstStyle>
          <a:p>
            <a:pPr algn="r"/>
            <a:r>
              <a:rPr lang="hu-HU" sz="2800" b="1" cap="small" dirty="0">
                <a:solidFill>
                  <a:schemeClr val="accent6">
                    <a:lumMod val="60000"/>
                    <a:lumOff val="40000"/>
                  </a:schemeClr>
                </a:solidFill>
                <a:latin typeface="Corbel" panose="020B0503020204020204" pitchFamily="34" charset="0"/>
                <a:ea typeface="Adobe Heiti Std R" panose="020B0400000000000000" pitchFamily="34" charset="-128"/>
              </a:rPr>
              <a:t>Fenntartható Iskolába járás</a:t>
            </a: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0266EFC4-8516-4FFB-9D39-E757BEE6AC75}"/>
              </a:ext>
            </a:extLst>
          </p:cNvPr>
          <p:cNvSpPr txBox="1"/>
          <p:nvPr/>
        </p:nvSpPr>
        <p:spPr>
          <a:xfrm>
            <a:off x="2937221" y="6148631"/>
            <a:ext cx="200567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100" dirty="0"/>
              <a:t>Plakátterv eredetije: pedibus.ch</a:t>
            </a:r>
          </a:p>
        </p:txBody>
      </p:sp>
    </p:spTree>
    <p:extLst>
      <p:ext uri="{BB962C8B-B14F-4D97-AF65-F5344CB8AC3E}">
        <p14:creationId xmlns:p14="http://schemas.microsoft.com/office/powerpoint/2010/main" val="401943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ép 13">
            <a:extLst>
              <a:ext uri="{FF2B5EF4-FFF2-40B4-BE49-F238E27FC236}">
                <a16:creationId xmlns:a16="http://schemas.microsoft.com/office/drawing/2014/main" id="{6ECA3232-4331-49C3-84D2-B1491B96A13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3" b="3382"/>
          <a:stretch/>
        </p:blipFill>
        <p:spPr>
          <a:xfrm>
            <a:off x="248556" y="30999"/>
            <a:ext cx="4749801" cy="6248437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4982385" y="2433809"/>
            <a:ext cx="4344858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hu-HU" dirty="0">
                <a:solidFill>
                  <a:schemeClr val="accent1">
                    <a:lumMod val="50000"/>
                  </a:schemeClr>
                </a:solidFill>
              </a:rPr>
              <a:t>Miért jó a PEDIBUS?</a:t>
            </a:r>
          </a:p>
        </p:txBody>
      </p:sp>
      <p:sp>
        <p:nvSpPr>
          <p:cNvPr id="10" name="Téglalap 9"/>
          <p:cNvSpPr/>
          <p:nvPr/>
        </p:nvSpPr>
        <p:spPr>
          <a:xfrm>
            <a:off x="5856270" y="789435"/>
            <a:ext cx="32155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u-HU" sz="2800" b="1" dirty="0">
                <a:solidFill>
                  <a:srgbClr val="FF0000"/>
                </a:solidFill>
                <a:latin typeface="Constantia" panose="02030602050306030303" pitchFamily="18" charset="0"/>
              </a:rPr>
              <a:t>PEDIBUS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EA3E1C5F-ABDE-449A-B5EB-7233E1286ECE}"/>
              </a:ext>
            </a:extLst>
          </p:cNvPr>
          <p:cNvSpPr txBox="1"/>
          <p:nvPr/>
        </p:nvSpPr>
        <p:spPr>
          <a:xfrm>
            <a:off x="5108408" y="3002702"/>
            <a:ext cx="3865331" cy="3082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600" lvl="0" indent="-3556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hu-HU" sz="1600" dirty="0">
                <a:solidFill>
                  <a:schemeClr val="accent1">
                    <a:lumMod val="50000"/>
                  </a:schemeClr>
                </a:solidFill>
              </a:rPr>
              <a:t>Enyhíti a dugókat</a:t>
            </a:r>
          </a:p>
          <a:p>
            <a:pPr marL="355600" lvl="0" indent="-3556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hu-HU" sz="1600" dirty="0">
              <a:solidFill>
                <a:schemeClr val="accent1">
                  <a:lumMod val="50000"/>
                </a:schemeClr>
              </a:solidFill>
            </a:endParaRPr>
          </a:p>
          <a:p>
            <a:pPr marL="355600" lvl="0" indent="-177800" algn="just">
              <a:lnSpc>
                <a:spcPct val="120000"/>
              </a:lnSpc>
            </a:pPr>
            <a:r>
              <a:rPr lang="hu-HU" sz="1400" dirty="0">
                <a:solidFill>
                  <a:schemeClr val="accent1">
                    <a:lumMod val="50000"/>
                  </a:schemeClr>
                </a:solidFill>
              </a:rPr>
              <a:t>-	Öngerjesztő folyamat: minél többen viszik autóval iskolába a gyereküket, annál nagyobb a forgalom, annál balesetveszélyesebb a közlekedés, </a:t>
            </a:r>
          </a:p>
          <a:p>
            <a:pPr marL="355600" lvl="0" indent="-177800" algn="just">
              <a:lnSpc>
                <a:spcPct val="120000"/>
              </a:lnSpc>
            </a:pPr>
            <a:r>
              <a:rPr lang="hu-HU" sz="1400" dirty="0">
                <a:solidFill>
                  <a:schemeClr val="accent1">
                    <a:lumMod val="50000"/>
                  </a:schemeClr>
                </a:solidFill>
              </a:rPr>
              <a:t>-	Környezet- és egészségtudatos szülők sem merik már egyedül elengedni a gyermeküket gyalogosan</a:t>
            </a:r>
          </a:p>
          <a:p>
            <a:pPr marL="355600" lvl="0" indent="-177800" algn="just">
              <a:lnSpc>
                <a:spcPct val="120000"/>
              </a:lnSpc>
            </a:pPr>
            <a:endParaRPr lang="hu-HU" sz="14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u-HU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11DD42B-6C0F-4700-BC92-839100C69668}"/>
              </a:ext>
            </a:extLst>
          </p:cNvPr>
          <p:cNvSpPr txBox="1">
            <a:spLocks/>
          </p:cNvSpPr>
          <p:nvPr/>
        </p:nvSpPr>
        <p:spPr>
          <a:xfrm>
            <a:off x="193098" y="6236471"/>
            <a:ext cx="4749800" cy="49540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Autofit/>
          </a:bodyPr>
          <a:lstStyle>
            <a:lvl1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4400" b="0" i="0" u="none" strike="noStrike" kern="1200" spc="0" baseline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Arial Unicode MS" pitchFamily="2"/>
                <a:cs typeface="Mangal" pitchFamily="2"/>
              </a:defRPr>
            </a:lvl1pPr>
          </a:lstStyle>
          <a:p>
            <a:pPr algn="r"/>
            <a:r>
              <a:rPr lang="hu-HU" sz="2800" b="1" cap="small" dirty="0">
                <a:solidFill>
                  <a:schemeClr val="accent6">
                    <a:lumMod val="60000"/>
                    <a:lumOff val="40000"/>
                  </a:schemeClr>
                </a:solidFill>
                <a:latin typeface="Corbel" panose="020B0503020204020204" pitchFamily="34" charset="0"/>
                <a:ea typeface="Adobe Heiti Std R" panose="020B0400000000000000" pitchFamily="34" charset="-128"/>
              </a:rPr>
              <a:t>Fenntartható Iskolába járás</a:t>
            </a: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CF25826B-71C4-4604-9911-1D88B8A2F3C3}"/>
              </a:ext>
            </a:extLst>
          </p:cNvPr>
          <p:cNvSpPr txBox="1"/>
          <p:nvPr/>
        </p:nvSpPr>
        <p:spPr>
          <a:xfrm>
            <a:off x="2937221" y="6148631"/>
            <a:ext cx="200567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100" dirty="0"/>
              <a:t>Plakátterv eredetije: pedibus.ch</a:t>
            </a:r>
          </a:p>
        </p:txBody>
      </p:sp>
    </p:spTree>
    <p:extLst>
      <p:ext uri="{BB962C8B-B14F-4D97-AF65-F5344CB8AC3E}">
        <p14:creationId xmlns:p14="http://schemas.microsoft.com/office/powerpoint/2010/main" val="2439583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2573</TotalTime>
  <Words>3118</Words>
  <Application>Microsoft Office PowerPoint</Application>
  <PresentationFormat>Diavetítés a képernyőre (4:3 oldalarány)</PresentationFormat>
  <Paragraphs>444</Paragraphs>
  <Slides>23</Slides>
  <Notes>22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23</vt:i4>
      </vt:variant>
    </vt:vector>
  </HeadingPairs>
  <TitlesOfParts>
    <vt:vector size="30" baseType="lpstr">
      <vt:lpstr>Arial</vt:lpstr>
      <vt:lpstr>Calibri</vt:lpstr>
      <vt:lpstr>Cambria</vt:lpstr>
      <vt:lpstr>Constantia</vt:lpstr>
      <vt:lpstr>Corbel</vt:lpstr>
      <vt:lpstr>Times New Roman</vt:lpstr>
      <vt:lpstr>Office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PEDIBES Prezi</dc:title>
  <dc:creator>Mészáros Judit</dc:creator>
  <cp:lastModifiedBy>Szlávik Olga</cp:lastModifiedBy>
  <cp:revision>129</cp:revision>
  <cp:lastPrinted>2019-11-22T07:16:53Z</cp:lastPrinted>
  <dcterms:created xsi:type="dcterms:W3CDTF">2012-01-24T17:32:44Z</dcterms:created>
  <dcterms:modified xsi:type="dcterms:W3CDTF">2022-03-30T11:48:04Z</dcterms:modified>
</cp:coreProperties>
</file>